
<file path=[Content_Types].xml><?xml version="1.0" encoding="utf-8"?>
<Types xmlns="http://schemas.openxmlformats.org/package/2006/content-types">
  <Default Extension="xml" ContentType="application/xml"/>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9" r:id="rId3"/>
    <p:sldId id="260" r:id="rId4"/>
    <p:sldId id="261" r:id="rId5"/>
    <p:sldId id="262" r:id="rId6"/>
    <p:sldId id="263" r:id="rId7"/>
    <p:sldId id="265" r:id="rId8"/>
    <p:sldId id="266" r:id="rId9"/>
    <p:sldId id="269" r:id="rId10"/>
    <p:sldId id="267" r:id="rId11"/>
    <p:sldId id="268" r:id="rId12"/>
    <p:sldId id="270" r:id="rId13"/>
    <p:sldId id="272" r:id="rId14"/>
    <p:sldId id="271"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8B595"/>
    <a:srgbClr val="941102"/>
    <a:srgbClr val="D89776"/>
    <a:srgbClr val="F27D4C"/>
    <a:srgbClr val="FD5F3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46"/>
    <p:restoredTop sz="94574"/>
  </p:normalViewPr>
  <p:slideViewPr>
    <p:cSldViewPr snapToGrid="0" snapToObjects="1">
      <p:cViewPr varScale="1">
        <p:scale>
          <a:sx n="82" d="100"/>
          <a:sy n="82" d="100"/>
        </p:scale>
        <p:origin x="1424"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n-US" smtClean="0"/>
              <a:t>Click to edit Master title style</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11/15/17</a:t>
            </a:fld>
            <a:endParaRPr lang="en-US" dirty="0"/>
          </a:p>
        </p:txBody>
      </p:sp>
      <p:sp>
        <p:nvSpPr>
          <p:cNvPr id="5" name="Footer Placeholder 4"/>
          <p:cNvSpPr>
            <a:spLocks noGrp="1"/>
          </p:cNvSpPr>
          <p:nvPr>
            <p:ph type="ftr" sz="quarter" idx="11"/>
          </p:nvPr>
        </p:nvSpPr>
        <p:spPr>
          <a:xfrm>
            <a:off x="2416500" y="329307"/>
            <a:ext cx="4973915" cy="309201"/>
          </a:xfrm>
        </p:spPr>
        <p:txBody>
          <a:bodyPr/>
          <a:lstStyle/>
          <a:p>
            <a:endParaRPr lang="en-US" dirty="0"/>
          </a:p>
        </p:txBody>
      </p:sp>
      <p:sp>
        <p:nvSpPr>
          <p:cNvPr id="6" name="Slide Number Placeholder 5"/>
          <p:cNvSpPr>
            <a:spLocks noGrp="1"/>
          </p:cNvSpPr>
          <p:nvPr>
            <p:ph type="sldNum" sz="quarter" idx="12"/>
          </p:nvPr>
        </p:nvSpPr>
        <p:spPr>
          <a:xfrm>
            <a:off x="1437664" y="798973"/>
            <a:ext cx="811019" cy="503578"/>
          </a:xfrm>
        </p:spPr>
        <p:txBody>
          <a:bodyPr/>
          <a:lstStyle/>
          <a:p>
            <a:fld id="{6D22F896-40B5-4ADD-8801-0D06FADFA095}" type="slidenum">
              <a:rPr lang="en-US" dirty="0"/>
              <a:t>‹#›</a:t>
            </a:fld>
            <a:endParaRPr lang="en-US" dirty="0"/>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11/15/17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11/15/17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11/15/17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dirty="0"/>
              <a:t>11/15/17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11/15/17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447191" y="2824269"/>
            <a:ext cx="4645152" cy="264445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412362" y="2821491"/>
            <a:ext cx="4645152" cy="263737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11/15/17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11/15/17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11/15/17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n-US" smtClean="0"/>
              <a:t>Click to edit Master title style</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11/15/17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48A87A34-81AB-432B-8DAE-1953F412C126}" type="datetimeFigureOut">
              <a:rPr lang="en-US" dirty="0"/>
              <a:pPr/>
              <a:t>11/15/17</a:t>
            </a:fld>
            <a:endParaRPr lang="en-US" dirty="0"/>
          </a:p>
        </p:txBody>
      </p:sp>
      <p:sp>
        <p:nvSpPr>
          <p:cNvPr id="6" name="Footer Placeholder 5"/>
          <p:cNvSpPr>
            <a:spLocks noGrp="1"/>
          </p:cNvSpPr>
          <p:nvPr>
            <p:ph type="ftr" sz="quarter" idx="11"/>
          </p:nvPr>
        </p:nvSpPr>
        <p:spPr>
          <a:xfrm>
            <a:off x="1447382" y="318640"/>
            <a:ext cx="5541004" cy="320931"/>
          </a:xfrm>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48A87A34-81AB-432B-8DAE-1953F412C126}" type="datetimeFigureOut">
              <a:rPr lang="en-US" dirty="0"/>
              <a:pPr/>
              <a:t>11/15/17</a:t>
            </a:fld>
            <a:endParaRPr lang="en-US" dirty="0"/>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6D22F896-40B5-4ADD-8801-0D06FADFA095}" type="slidenum">
              <a:rPr lang="en-US" dirty="0"/>
              <a:pPr/>
              <a:t>‹#›</a:t>
            </a:fld>
            <a:endParaRPr lang="en-US" dirty="0"/>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png"/><Relationship Id="rId3" Type="http://schemas.openxmlformats.org/officeDocument/2006/relationships/image" Target="../media/image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2.png"/><Relationship Id="rId3"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Distressed or Deliberately defiant?</a:t>
            </a:r>
            <a:endParaRPr lang="en-US" dirty="0"/>
          </a:p>
        </p:txBody>
      </p:sp>
      <p:sp>
        <p:nvSpPr>
          <p:cNvPr id="3" name="Subtitle 2"/>
          <p:cNvSpPr>
            <a:spLocks noGrp="1"/>
          </p:cNvSpPr>
          <p:nvPr>
            <p:ph type="subTitle" idx="1"/>
          </p:nvPr>
        </p:nvSpPr>
        <p:spPr>
          <a:xfrm>
            <a:off x="2417779" y="3531204"/>
            <a:ext cx="8911481" cy="977621"/>
          </a:xfrm>
        </p:spPr>
        <p:txBody>
          <a:bodyPr>
            <a:normAutofit/>
          </a:bodyPr>
          <a:lstStyle/>
          <a:p>
            <a:r>
              <a:rPr lang="en-US" sz="1600" i="1" dirty="0" smtClean="0"/>
              <a:t>Managing challenging student </a:t>
            </a:r>
            <a:r>
              <a:rPr lang="en-US" sz="1600" i="1" dirty="0" err="1" smtClean="0"/>
              <a:t>behaviour</a:t>
            </a:r>
            <a:r>
              <a:rPr lang="en-US" sz="1600" i="1" dirty="0" smtClean="0"/>
              <a:t> due  to trauma and </a:t>
            </a:r>
            <a:r>
              <a:rPr lang="en-US" sz="1600" i="1" dirty="0" err="1" smtClean="0"/>
              <a:t>disorganised</a:t>
            </a:r>
            <a:r>
              <a:rPr lang="en-US" sz="1600" i="1" dirty="0" smtClean="0"/>
              <a:t> attachment  </a:t>
            </a:r>
            <a:r>
              <a:rPr lang="en-US" sz="1600" dirty="0" smtClean="0"/>
              <a:t>by </a:t>
            </a:r>
            <a:r>
              <a:rPr lang="en-US" sz="1600" dirty="0" err="1" smtClean="0"/>
              <a:t>dr</a:t>
            </a:r>
            <a:r>
              <a:rPr lang="en-US" sz="1600" dirty="0" smtClean="0"/>
              <a:t> Judith  a </a:t>
            </a:r>
            <a:r>
              <a:rPr lang="en-US" sz="1600" dirty="0" err="1" smtClean="0"/>
              <a:t>howard</a:t>
            </a:r>
            <a:r>
              <a:rPr lang="en-US" sz="1600" dirty="0" smtClean="0"/>
              <a:t> (2013)</a:t>
            </a:r>
            <a:endParaRPr lang="en-US" sz="1600" dirty="0"/>
          </a:p>
        </p:txBody>
      </p:sp>
      <p:sp>
        <p:nvSpPr>
          <p:cNvPr id="5" name="Rectangle 4"/>
          <p:cNvSpPr/>
          <p:nvPr/>
        </p:nvSpPr>
        <p:spPr>
          <a:xfrm>
            <a:off x="0" y="5786056"/>
            <a:ext cx="2267095" cy="369332"/>
          </a:xfrm>
          <a:prstGeom prst="rect">
            <a:avLst/>
          </a:prstGeom>
        </p:spPr>
        <p:txBody>
          <a:bodyPr wrap="none">
            <a:spAutoFit/>
          </a:bodyPr>
          <a:lstStyle/>
          <a:p>
            <a:r>
              <a:rPr lang="en-US" i="1" dirty="0" smtClean="0">
                <a:solidFill>
                  <a:srgbClr val="941102"/>
                </a:solidFill>
              </a:rPr>
              <a:t>RTLB </a:t>
            </a:r>
            <a:r>
              <a:rPr lang="en-US" i="1" dirty="0" smtClean="0">
                <a:solidFill>
                  <a:srgbClr val="941102"/>
                </a:solidFill>
              </a:rPr>
              <a:t>Cluster 18 (2017)</a:t>
            </a:r>
            <a:endParaRPr lang="en-US" i="1" dirty="0">
              <a:solidFill>
                <a:srgbClr val="941102"/>
              </a:solidFill>
            </a:endParaRPr>
          </a:p>
        </p:txBody>
      </p:sp>
    </p:spTree>
    <p:extLst>
      <p:ext uri="{BB962C8B-B14F-4D97-AF65-F5344CB8AC3E}">
        <p14:creationId xmlns:p14="http://schemas.microsoft.com/office/powerpoint/2010/main" val="10529912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513193"/>
          </a:xfrm>
        </p:spPr>
        <p:txBody>
          <a:bodyPr>
            <a:normAutofit fontScale="90000"/>
          </a:bodyPr>
          <a:lstStyle/>
          <a:p>
            <a:r>
              <a:rPr lang="en-US" dirty="0" smtClean="0">
                <a:solidFill>
                  <a:srgbClr val="941102"/>
                </a:solidFill>
              </a:rPr>
              <a:t>What can we do about this that works?</a:t>
            </a:r>
            <a:endParaRPr lang="en-US" dirty="0">
              <a:solidFill>
                <a:srgbClr val="941102"/>
              </a:solidFill>
            </a:endParaRPr>
          </a:p>
        </p:txBody>
      </p:sp>
      <p:sp>
        <p:nvSpPr>
          <p:cNvPr id="3" name="Text Placeholder 2"/>
          <p:cNvSpPr>
            <a:spLocks noGrp="1"/>
          </p:cNvSpPr>
          <p:nvPr>
            <p:ph type="body" idx="1"/>
          </p:nvPr>
        </p:nvSpPr>
        <p:spPr>
          <a:xfrm>
            <a:off x="1447191" y="1856818"/>
            <a:ext cx="4645152" cy="444682"/>
          </a:xfrm>
        </p:spPr>
        <p:txBody>
          <a:bodyPr/>
          <a:lstStyle/>
          <a:p>
            <a:r>
              <a:rPr lang="en-US" dirty="0" smtClean="0"/>
              <a:t>1. relationships</a:t>
            </a:r>
            <a:endParaRPr lang="en-US" dirty="0"/>
          </a:p>
        </p:txBody>
      </p:sp>
      <p:sp>
        <p:nvSpPr>
          <p:cNvPr id="4" name="Content Placeholder 3"/>
          <p:cNvSpPr>
            <a:spLocks noGrp="1"/>
          </p:cNvSpPr>
          <p:nvPr>
            <p:ph sz="half" idx="2"/>
          </p:nvPr>
        </p:nvSpPr>
        <p:spPr>
          <a:xfrm>
            <a:off x="201478" y="2307914"/>
            <a:ext cx="5890865" cy="3458184"/>
          </a:xfrm>
          <a:gradFill>
            <a:gsLst>
              <a:gs pos="0">
                <a:srgbClr val="D8B595"/>
              </a:gs>
              <a:gs pos="100000">
                <a:schemeClr val="bg2">
                  <a:shade val="80000"/>
                </a:schemeClr>
              </a:gs>
            </a:gsLst>
            <a:path path="circle">
              <a:fillToRect l="50000" t="50000" r="50000" b="50000"/>
            </a:path>
          </a:gradFill>
        </p:spPr>
        <p:txBody>
          <a:bodyPr>
            <a:noAutofit/>
          </a:bodyPr>
          <a:lstStyle/>
          <a:p>
            <a:r>
              <a:rPr lang="en-US" sz="1600" dirty="0" smtClean="0"/>
              <a:t>Working on relationships during the schools years has huge potential for the adaptive ’rewiring’ of the brain.</a:t>
            </a:r>
          </a:p>
          <a:p>
            <a:r>
              <a:rPr lang="en-US" sz="1600" dirty="0" smtClean="0"/>
              <a:t>Working on relationships is vital and will underpin any success in their learning and wellbeing</a:t>
            </a:r>
          </a:p>
          <a:p>
            <a:r>
              <a:rPr lang="en-US" sz="1600" dirty="0" smtClean="0"/>
              <a:t>The quality of the teacher &amp; student relationship may be the most important factor for positive adaptation to the school</a:t>
            </a:r>
          </a:p>
          <a:p>
            <a:r>
              <a:rPr lang="en-US" sz="1600" dirty="0" smtClean="0"/>
              <a:t>Rather than a best friend, rescuer or parent, teachers establish themselves as a wise, strong, kind and resilient support whilst remaining relationally available</a:t>
            </a:r>
            <a:endParaRPr lang="en-US" sz="1600" dirty="0"/>
          </a:p>
        </p:txBody>
      </p:sp>
      <p:sp>
        <p:nvSpPr>
          <p:cNvPr id="7" name="TextBox 6"/>
          <p:cNvSpPr txBox="1"/>
          <p:nvPr/>
        </p:nvSpPr>
        <p:spPr>
          <a:xfrm>
            <a:off x="1447191" y="1311320"/>
            <a:ext cx="4823308" cy="369332"/>
          </a:xfrm>
          <a:prstGeom prst="rect">
            <a:avLst/>
          </a:prstGeom>
          <a:gradFill>
            <a:gsLst>
              <a:gs pos="0">
                <a:srgbClr val="D8B595"/>
              </a:gs>
              <a:gs pos="100000">
                <a:schemeClr val="bg2">
                  <a:shade val="80000"/>
                </a:schemeClr>
              </a:gs>
            </a:gsLst>
            <a:path path="circle">
              <a:fillToRect l="50000" t="50000" r="50000" b="50000"/>
            </a:path>
          </a:gradFill>
        </p:spPr>
        <p:txBody>
          <a:bodyPr wrap="none" rtlCol="0">
            <a:spAutoFit/>
          </a:bodyPr>
          <a:lstStyle/>
          <a:p>
            <a:r>
              <a:rPr lang="en-US" dirty="0" smtClean="0"/>
              <a:t>Two Key Elements to Support </a:t>
            </a:r>
            <a:r>
              <a:rPr lang="en-US" dirty="0"/>
              <a:t>S</a:t>
            </a:r>
            <a:r>
              <a:rPr lang="en-US" dirty="0" smtClean="0"/>
              <a:t>tudent </a:t>
            </a:r>
            <a:r>
              <a:rPr lang="en-US" dirty="0" err="1" smtClean="0"/>
              <a:t>Behaviour</a:t>
            </a:r>
            <a:endParaRPr lang="en-US" dirty="0"/>
          </a:p>
        </p:txBody>
      </p:sp>
      <p:sp>
        <p:nvSpPr>
          <p:cNvPr id="12" name="Rectangle 11"/>
          <p:cNvSpPr/>
          <p:nvPr/>
        </p:nvSpPr>
        <p:spPr>
          <a:xfrm>
            <a:off x="5015123" y="6333373"/>
            <a:ext cx="2750689" cy="369332"/>
          </a:xfrm>
          <a:prstGeom prst="rect">
            <a:avLst/>
          </a:prstGeom>
        </p:spPr>
        <p:txBody>
          <a:bodyPr wrap="none">
            <a:spAutoFit/>
          </a:bodyPr>
          <a:lstStyle/>
          <a:p>
            <a:r>
              <a:rPr lang="en-US" dirty="0">
                <a:solidFill>
                  <a:schemeClr val="bg1"/>
                </a:solidFill>
              </a:rPr>
              <a:t>Howard (2013, pg. </a:t>
            </a:r>
            <a:r>
              <a:rPr lang="en-US" dirty="0" smtClean="0">
                <a:solidFill>
                  <a:schemeClr val="bg1"/>
                </a:solidFill>
              </a:rPr>
              <a:t>48 </a:t>
            </a:r>
            <a:r>
              <a:rPr lang="en-US" dirty="0">
                <a:solidFill>
                  <a:schemeClr val="bg1"/>
                </a:solidFill>
              </a:rPr>
              <a:t>- </a:t>
            </a:r>
            <a:r>
              <a:rPr lang="en-US" dirty="0" smtClean="0">
                <a:solidFill>
                  <a:schemeClr val="bg1"/>
                </a:solidFill>
              </a:rPr>
              <a:t>49) </a:t>
            </a:r>
            <a:endParaRPr lang="en-US" dirty="0">
              <a:solidFill>
                <a:schemeClr val="bg1"/>
              </a:solidFill>
            </a:endParaRPr>
          </a:p>
        </p:txBody>
      </p:sp>
      <p:sp>
        <p:nvSpPr>
          <p:cNvPr id="5" name="Rectangle 4"/>
          <p:cNvSpPr/>
          <p:nvPr/>
        </p:nvSpPr>
        <p:spPr>
          <a:xfrm>
            <a:off x="6756305" y="1932168"/>
            <a:ext cx="4452694" cy="430887"/>
          </a:xfrm>
          <a:prstGeom prst="rect">
            <a:avLst/>
          </a:prstGeom>
        </p:spPr>
        <p:txBody>
          <a:bodyPr wrap="none">
            <a:spAutoFit/>
          </a:bodyPr>
          <a:lstStyle/>
          <a:p>
            <a:r>
              <a:rPr lang="en-US" sz="2200" dirty="0" smtClean="0">
                <a:solidFill>
                  <a:srgbClr val="C00000"/>
                </a:solidFill>
              </a:rPr>
              <a:t>2. EMOTIONAL SELF-REGULATION</a:t>
            </a:r>
            <a:endParaRPr lang="en-US" sz="2200" dirty="0">
              <a:solidFill>
                <a:srgbClr val="C00000"/>
              </a:solidFill>
            </a:endParaRPr>
          </a:p>
        </p:txBody>
      </p:sp>
      <p:sp>
        <p:nvSpPr>
          <p:cNvPr id="6" name="Rectangle 5"/>
          <p:cNvSpPr/>
          <p:nvPr/>
        </p:nvSpPr>
        <p:spPr>
          <a:xfrm>
            <a:off x="6270499" y="2328846"/>
            <a:ext cx="5725189" cy="3416320"/>
          </a:xfrm>
          <a:prstGeom prst="rect">
            <a:avLst/>
          </a:prstGeom>
          <a:gradFill>
            <a:gsLst>
              <a:gs pos="0">
                <a:srgbClr val="D8B595"/>
              </a:gs>
              <a:gs pos="100000">
                <a:schemeClr val="bg2">
                  <a:shade val="80000"/>
                </a:schemeClr>
              </a:gs>
            </a:gsLst>
            <a:path path="circle">
              <a:fillToRect l="50000" t="50000" r="50000" b="50000"/>
            </a:path>
          </a:gradFill>
        </p:spPr>
        <p:txBody>
          <a:bodyPr wrap="square">
            <a:spAutoFit/>
          </a:bodyPr>
          <a:lstStyle/>
          <a:p>
            <a:pPr marL="321750" indent="-285750">
              <a:lnSpc>
                <a:spcPct val="150000"/>
              </a:lnSpc>
              <a:buFont typeface="Arial" charset="0"/>
              <a:buChar char="•"/>
            </a:pPr>
            <a:r>
              <a:rPr lang="en-US" sz="1600" dirty="0"/>
              <a:t>Schools need to develop both proactive and reactive approaches to </a:t>
            </a:r>
            <a:r>
              <a:rPr lang="en-US" sz="1600" dirty="0" smtClean="0"/>
              <a:t>enhance </a:t>
            </a:r>
            <a:r>
              <a:rPr lang="en-US" sz="1600" dirty="0"/>
              <a:t>the student’s capacity for self-regulation  </a:t>
            </a:r>
            <a:r>
              <a:rPr lang="en-US" sz="1600" dirty="0" smtClean="0"/>
              <a:t>                                                                         </a:t>
            </a:r>
            <a:endParaRPr lang="en-US" sz="1600" dirty="0"/>
          </a:p>
          <a:p>
            <a:pPr marL="321750" indent="-285750">
              <a:lnSpc>
                <a:spcPct val="150000"/>
              </a:lnSpc>
              <a:buFont typeface="Arial" charset="0"/>
              <a:buChar char="•"/>
            </a:pPr>
            <a:r>
              <a:rPr lang="en-US" sz="1600" dirty="0"/>
              <a:t>With the implementation of careful and informed proactive strategies students can develop considerable </a:t>
            </a:r>
            <a:r>
              <a:rPr lang="en-US" sz="1600" dirty="0" smtClean="0"/>
              <a:t>resilience</a:t>
            </a:r>
            <a:endParaRPr lang="en-US" sz="1600" dirty="0"/>
          </a:p>
          <a:p>
            <a:pPr marL="321750" indent="-285750">
              <a:lnSpc>
                <a:spcPct val="150000"/>
              </a:lnSpc>
              <a:buFont typeface="Arial" charset="0"/>
              <a:buChar char="•"/>
            </a:pPr>
            <a:r>
              <a:rPr lang="en-US" sz="1600" dirty="0"/>
              <a:t>When a child has had an outburst it is important to allow 30 </a:t>
            </a:r>
            <a:r>
              <a:rPr lang="en-US" sz="1600" dirty="0" err="1"/>
              <a:t>mins</a:t>
            </a:r>
            <a:r>
              <a:rPr lang="en-US" sz="1600" dirty="0"/>
              <a:t> for younger up to an hour </a:t>
            </a:r>
            <a:r>
              <a:rPr lang="en-US" sz="1600" dirty="0" smtClean="0"/>
              <a:t>for adolescents of </a:t>
            </a:r>
            <a:r>
              <a:rPr lang="en-US" sz="1600" dirty="0"/>
              <a:t>a low stimulus activity before any questioning or </a:t>
            </a:r>
            <a:r>
              <a:rPr lang="en-US" sz="1600" dirty="0" err="1"/>
              <a:t>behavioural</a:t>
            </a:r>
            <a:r>
              <a:rPr lang="en-US" sz="1600" dirty="0"/>
              <a:t> interventions are attempted</a:t>
            </a:r>
          </a:p>
        </p:txBody>
      </p:sp>
      <p:sp>
        <p:nvSpPr>
          <p:cNvPr id="8" name="Rectangle 7"/>
          <p:cNvSpPr/>
          <p:nvPr/>
        </p:nvSpPr>
        <p:spPr>
          <a:xfrm>
            <a:off x="88888" y="5772512"/>
            <a:ext cx="2267095" cy="369332"/>
          </a:xfrm>
          <a:prstGeom prst="rect">
            <a:avLst/>
          </a:prstGeom>
        </p:spPr>
        <p:txBody>
          <a:bodyPr wrap="none">
            <a:spAutoFit/>
          </a:bodyPr>
          <a:lstStyle/>
          <a:p>
            <a:r>
              <a:rPr lang="en-US" i="1" dirty="0" smtClean="0">
                <a:solidFill>
                  <a:srgbClr val="941102"/>
                </a:solidFill>
              </a:rPr>
              <a:t>RTLB </a:t>
            </a:r>
            <a:r>
              <a:rPr lang="en-US" i="1" dirty="0">
                <a:solidFill>
                  <a:srgbClr val="941102"/>
                </a:solidFill>
              </a:rPr>
              <a:t>Cluster 18 (2017)</a:t>
            </a:r>
          </a:p>
        </p:txBody>
      </p:sp>
    </p:spTree>
    <p:extLst>
      <p:ext uri="{BB962C8B-B14F-4D97-AF65-F5344CB8AC3E}">
        <p14:creationId xmlns:p14="http://schemas.microsoft.com/office/powerpoint/2010/main" val="544074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513193"/>
          </a:xfrm>
        </p:spPr>
        <p:txBody>
          <a:bodyPr>
            <a:normAutofit fontScale="90000"/>
          </a:bodyPr>
          <a:lstStyle/>
          <a:p>
            <a:r>
              <a:rPr lang="en-US" b="1" dirty="0" smtClean="0">
                <a:solidFill>
                  <a:srgbClr val="941102"/>
                </a:solidFill>
              </a:rPr>
              <a:t>6 Element Model for student support</a:t>
            </a:r>
            <a:endParaRPr lang="en-US" b="1" dirty="0">
              <a:solidFill>
                <a:srgbClr val="941102"/>
              </a:solidFill>
            </a:endParaRPr>
          </a:p>
        </p:txBody>
      </p:sp>
      <p:sp>
        <p:nvSpPr>
          <p:cNvPr id="6" name="Content Placeholder 5"/>
          <p:cNvSpPr>
            <a:spLocks noGrp="1"/>
          </p:cNvSpPr>
          <p:nvPr>
            <p:ph sz="quarter" idx="4"/>
          </p:nvPr>
        </p:nvSpPr>
        <p:spPr>
          <a:xfrm>
            <a:off x="253393" y="2227256"/>
            <a:ext cx="1744999" cy="1081925"/>
          </a:xfrm>
          <a:gradFill>
            <a:gsLst>
              <a:gs pos="0">
                <a:srgbClr val="D8B595"/>
              </a:gs>
              <a:gs pos="100000">
                <a:schemeClr val="bg2">
                  <a:shade val="80000"/>
                </a:schemeClr>
              </a:gs>
            </a:gsLst>
            <a:path path="circle">
              <a:fillToRect l="50000" t="50000" r="50000" b="50000"/>
            </a:path>
          </a:gradFill>
        </p:spPr>
        <p:txBody>
          <a:bodyPr>
            <a:normAutofit/>
          </a:bodyPr>
          <a:lstStyle/>
          <a:p>
            <a:pPr marL="0" indent="0" algn="ctr">
              <a:buNone/>
            </a:pPr>
            <a:r>
              <a:rPr lang="en-US" sz="1200" b="1" dirty="0" smtClean="0">
                <a:solidFill>
                  <a:srgbClr val="941102"/>
                </a:solidFill>
              </a:rPr>
              <a:t>1. ESTABLISH A STRONG SUPPORT TEAM</a:t>
            </a:r>
          </a:p>
          <a:p>
            <a:endParaRPr lang="en-US" dirty="0" smtClean="0"/>
          </a:p>
        </p:txBody>
      </p:sp>
      <p:sp>
        <p:nvSpPr>
          <p:cNvPr id="8" name="Content Placeholder 5"/>
          <p:cNvSpPr>
            <a:spLocks noGrp="1"/>
          </p:cNvSpPr>
          <p:nvPr>
            <p:ph sz="quarter" idx="4"/>
          </p:nvPr>
        </p:nvSpPr>
        <p:spPr>
          <a:xfrm>
            <a:off x="2341015" y="2236838"/>
            <a:ext cx="1902156" cy="1081927"/>
          </a:xfrm>
          <a:gradFill>
            <a:gsLst>
              <a:gs pos="0">
                <a:srgbClr val="D8B595"/>
              </a:gs>
              <a:gs pos="100000">
                <a:schemeClr val="bg2">
                  <a:shade val="80000"/>
                </a:schemeClr>
              </a:gs>
            </a:gsLst>
            <a:path path="circle">
              <a:fillToRect l="50000" t="50000" r="50000" b="50000"/>
            </a:path>
          </a:gradFill>
        </p:spPr>
        <p:txBody>
          <a:bodyPr>
            <a:normAutofit/>
          </a:bodyPr>
          <a:lstStyle/>
          <a:p>
            <a:pPr marL="0" indent="0" algn="ctr">
              <a:buNone/>
            </a:pPr>
            <a:r>
              <a:rPr lang="en-US" sz="1200" b="1" dirty="0" smtClean="0">
                <a:solidFill>
                  <a:srgbClr val="941102"/>
                </a:solidFill>
              </a:rPr>
              <a:t>2.   INFORM  YOUR TEAM ABOUT NEUROSCIENCE &amp; CURRENT RESEARCH</a:t>
            </a:r>
          </a:p>
        </p:txBody>
      </p:sp>
      <p:sp>
        <p:nvSpPr>
          <p:cNvPr id="9" name="Content Placeholder 5"/>
          <p:cNvSpPr>
            <a:spLocks noGrp="1"/>
          </p:cNvSpPr>
          <p:nvPr>
            <p:ph sz="quarter" idx="4"/>
          </p:nvPr>
        </p:nvSpPr>
        <p:spPr>
          <a:xfrm>
            <a:off x="4830110" y="2247836"/>
            <a:ext cx="1823578" cy="1078969"/>
          </a:xfrm>
          <a:gradFill>
            <a:gsLst>
              <a:gs pos="0">
                <a:srgbClr val="D8B595"/>
              </a:gs>
              <a:gs pos="100000">
                <a:schemeClr val="bg2">
                  <a:shade val="80000"/>
                </a:schemeClr>
              </a:gs>
            </a:gsLst>
            <a:path path="circle">
              <a:fillToRect l="50000" t="50000" r="50000" b="50000"/>
            </a:path>
          </a:gradFill>
        </p:spPr>
        <p:txBody>
          <a:bodyPr>
            <a:normAutofit/>
          </a:bodyPr>
          <a:lstStyle/>
          <a:p>
            <a:pPr marL="0" indent="0" algn="ctr">
              <a:buNone/>
            </a:pPr>
            <a:r>
              <a:rPr lang="en-US" sz="1200" b="1" dirty="0" smtClean="0">
                <a:solidFill>
                  <a:srgbClr val="941102"/>
                </a:solidFill>
              </a:rPr>
              <a:t>3. GET TO KNOW AND UNDERSTAND YOUR STUDENT</a:t>
            </a:r>
          </a:p>
          <a:p>
            <a:endParaRPr lang="en-US" dirty="0" smtClean="0"/>
          </a:p>
        </p:txBody>
      </p:sp>
      <p:sp>
        <p:nvSpPr>
          <p:cNvPr id="10" name="Content Placeholder 5"/>
          <p:cNvSpPr>
            <a:spLocks noGrp="1"/>
          </p:cNvSpPr>
          <p:nvPr>
            <p:ph sz="quarter" idx="4"/>
          </p:nvPr>
        </p:nvSpPr>
        <p:spPr>
          <a:xfrm>
            <a:off x="7099850" y="2227257"/>
            <a:ext cx="1652636" cy="1081925"/>
          </a:xfrm>
          <a:gradFill>
            <a:gsLst>
              <a:gs pos="0">
                <a:srgbClr val="D8B595"/>
              </a:gs>
              <a:gs pos="100000">
                <a:schemeClr val="bg2">
                  <a:shade val="80000"/>
                </a:schemeClr>
              </a:gs>
            </a:gsLst>
            <a:path path="circle">
              <a:fillToRect l="50000" t="50000" r="50000" b="50000"/>
            </a:path>
          </a:gradFill>
        </p:spPr>
        <p:txBody>
          <a:bodyPr>
            <a:normAutofit fontScale="92500" lnSpcReduction="20000"/>
          </a:bodyPr>
          <a:lstStyle/>
          <a:p>
            <a:pPr marL="0" indent="0" algn="ctr">
              <a:buNone/>
            </a:pPr>
            <a:r>
              <a:rPr lang="en-US" sz="1300" b="1" dirty="0" smtClean="0">
                <a:solidFill>
                  <a:srgbClr val="941102"/>
                </a:solidFill>
              </a:rPr>
              <a:t>4. ENGAGE THE SUPPORT OF YOUR WIDER SCHOOL COMMUNITY</a:t>
            </a:r>
            <a:endParaRPr lang="en-US" sz="1300" dirty="0" smtClean="0"/>
          </a:p>
          <a:p>
            <a:endParaRPr lang="en-US" dirty="0" smtClean="0"/>
          </a:p>
        </p:txBody>
      </p:sp>
      <p:sp>
        <p:nvSpPr>
          <p:cNvPr id="11" name="Content Placeholder 5"/>
          <p:cNvSpPr>
            <a:spLocks noGrp="1"/>
          </p:cNvSpPr>
          <p:nvPr>
            <p:ph sz="quarter" idx="4"/>
          </p:nvPr>
        </p:nvSpPr>
        <p:spPr>
          <a:xfrm>
            <a:off x="9510367" y="2212978"/>
            <a:ext cx="1616528" cy="1081926"/>
          </a:xfrm>
          <a:gradFill>
            <a:gsLst>
              <a:gs pos="0">
                <a:srgbClr val="D8B595"/>
              </a:gs>
              <a:gs pos="100000">
                <a:schemeClr val="bg2">
                  <a:shade val="80000"/>
                </a:schemeClr>
              </a:gs>
            </a:gsLst>
            <a:path path="circle">
              <a:fillToRect l="50000" t="50000" r="50000" b="50000"/>
            </a:path>
          </a:gradFill>
        </p:spPr>
        <p:txBody>
          <a:bodyPr>
            <a:normAutofit fontScale="92500" lnSpcReduction="10000"/>
          </a:bodyPr>
          <a:lstStyle/>
          <a:p>
            <a:pPr marL="0" indent="0" algn="ctr">
              <a:buNone/>
            </a:pPr>
            <a:r>
              <a:rPr lang="en-US" sz="1200" b="1" dirty="0" smtClean="0">
                <a:solidFill>
                  <a:srgbClr val="941102"/>
                </a:solidFill>
              </a:rPr>
              <a:t> 5. LOOK AFTER THE PEOPLE WHO ARE LOOKING AFTER THE STUDENT</a:t>
            </a:r>
          </a:p>
        </p:txBody>
      </p:sp>
      <p:sp>
        <p:nvSpPr>
          <p:cNvPr id="12" name="Content Placeholder 5"/>
          <p:cNvSpPr>
            <a:spLocks noGrp="1"/>
          </p:cNvSpPr>
          <p:nvPr>
            <p:ph sz="quarter" idx="4"/>
          </p:nvPr>
        </p:nvSpPr>
        <p:spPr>
          <a:xfrm>
            <a:off x="4302637" y="4062281"/>
            <a:ext cx="3322529" cy="1329899"/>
          </a:xfrm>
          <a:gradFill>
            <a:gsLst>
              <a:gs pos="0">
                <a:srgbClr val="D8B595"/>
              </a:gs>
              <a:gs pos="100000">
                <a:schemeClr val="bg2">
                  <a:shade val="80000"/>
                </a:schemeClr>
              </a:gs>
            </a:gsLst>
            <a:path path="circle">
              <a:fillToRect l="50000" t="50000" r="50000" b="50000"/>
            </a:path>
          </a:gradFill>
        </p:spPr>
        <p:txBody>
          <a:bodyPr>
            <a:normAutofit/>
          </a:bodyPr>
          <a:lstStyle/>
          <a:p>
            <a:pPr marL="0" indent="0" algn="ctr">
              <a:buNone/>
            </a:pPr>
            <a:r>
              <a:rPr lang="en-US" sz="1200" b="1" dirty="0" smtClean="0">
                <a:solidFill>
                  <a:srgbClr val="941102"/>
                </a:solidFill>
              </a:rPr>
              <a:t>6. DEVELOP A SUPPORT PLAN </a:t>
            </a:r>
          </a:p>
          <a:p>
            <a:pPr marL="0" indent="0" algn="ctr">
              <a:buNone/>
            </a:pPr>
            <a:r>
              <a:rPr lang="en-US" sz="1200" b="1" dirty="0" smtClean="0">
                <a:solidFill>
                  <a:srgbClr val="941102"/>
                </a:solidFill>
              </a:rPr>
              <a:t> </a:t>
            </a:r>
            <a:r>
              <a:rPr lang="en-US" sz="1000" b="1" dirty="0" smtClean="0">
                <a:solidFill>
                  <a:srgbClr val="941102"/>
                </a:solidFill>
              </a:rPr>
              <a:t>WHICH ADDRESSES: RELATIONSHIPS AND EMOTIONAL REGULATION – INCLUDING RESPONSE MEASURES AND A CRISIS RESPONSE</a:t>
            </a:r>
            <a:endParaRPr lang="en-US" sz="1000" dirty="0" smtClean="0"/>
          </a:p>
          <a:p>
            <a:endParaRPr lang="en-US" dirty="0" smtClean="0"/>
          </a:p>
        </p:txBody>
      </p:sp>
      <p:cxnSp>
        <p:nvCxnSpPr>
          <p:cNvPr id="19" name="Straight Arrow Connector 18"/>
          <p:cNvCxnSpPr/>
          <p:nvPr/>
        </p:nvCxnSpPr>
        <p:spPr>
          <a:xfrm>
            <a:off x="1302562" y="3299599"/>
            <a:ext cx="3000075" cy="1086421"/>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3059784" y="3333431"/>
            <a:ext cx="2258005" cy="743516"/>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V="1">
            <a:off x="7664668" y="3279922"/>
            <a:ext cx="2376542" cy="926107"/>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flipV="1">
            <a:off x="6507707" y="3309181"/>
            <a:ext cx="1899070" cy="759725"/>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a:off x="5764923" y="3294904"/>
            <a:ext cx="0" cy="753099"/>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a:stCxn id="6" idx="3"/>
            <a:endCxn id="8" idx="1"/>
          </p:cNvCxnSpPr>
          <p:nvPr/>
        </p:nvCxnSpPr>
        <p:spPr>
          <a:xfrm>
            <a:off x="1998392" y="2768219"/>
            <a:ext cx="342623" cy="9583"/>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a:stCxn id="9" idx="1"/>
            <a:endCxn id="8" idx="3"/>
          </p:cNvCxnSpPr>
          <p:nvPr/>
        </p:nvCxnSpPr>
        <p:spPr>
          <a:xfrm flipH="1" flipV="1">
            <a:off x="4243171" y="2777802"/>
            <a:ext cx="586939" cy="9519"/>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flipH="1" flipV="1">
            <a:off x="6552487" y="2794764"/>
            <a:ext cx="586939" cy="9519"/>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flipH="1">
            <a:off x="8702722" y="2753941"/>
            <a:ext cx="807645" cy="14342"/>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3" name="Rectangle 2"/>
          <p:cNvSpPr/>
          <p:nvPr/>
        </p:nvSpPr>
        <p:spPr>
          <a:xfrm>
            <a:off x="157952" y="5786056"/>
            <a:ext cx="3680879" cy="369332"/>
          </a:xfrm>
          <a:prstGeom prst="rect">
            <a:avLst/>
          </a:prstGeom>
        </p:spPr>
        <p:txBody>
          <a:bodyPr wrap="none">
            <a:spAutoFit/>
          </a:bodyPr>
          <a:lstStyle/>
          <a:p>
            <a:r>
              <a:rPr lang="en-US" i="1">
                <a:solidFill>
                  <a:srgbClr val="941102"/>
                </a:solidFill>
              </a:rPr>
              <a:t>Rahera Ormsby RTLB Cluster 18 (2017)</a:t>
            </a:r>
            <a:endParaRPr lang="en-US" i="1" dirty="0">
              <a:solidFill>
                <a:srgbClr val="941102"/>
              </a:solidFill>
            </a:endParaRPr>
          </a:p>
        </p:txBody>
      </p:sp>
      <p:sp>
        <p:nvSpPr>
          <p:cNvPr id="4" name="Rectangle 3"/>
          <p:cNvSpPr/>
          <p:nvPr/>
        </p:nvSpPr>
        <p:spPr>
          <a:xfrm>
            <a:off x="4706553" y="6328496"/>
            <a:ext cx="2750689" cy="369332"/>
          </a:xfrm>
          <a:prstGeom prst="rect">
            <a:avLst/>
          </a:prstGeom>
        </p:spPr>
        <p:txBody>
          <a:bodyPr wrap="none">
            <a:spAutoFit/>
          </a:bodyPr>
          <a:lstStyle/>
          <a:p>
            <a:r>
              <a:rPr lang="en-US" dirty="0">
                <a:solidFill>
                  <a:schemeClr val="bg1"/>
                </a:solidFill>
              </a:rPr>
              <a:t>Howard (2013, pg. </a:t>
            </a:r>
            <a:r>
              <a:rPr lang="en-US" dirty="0" smtClean="0">
                <a:solidFill>
                  <a:schemeClr val="bg1"/>
                </a:solidFill>
              </a:rPr>
              <a:t>47 </a:t>
            </a:r>
            <a:r>
              <a:rPr lang="en-US" dirty="0">
                <a:solidFill>
                  <a:schemeClr val="bg1"/>
                </a:solidFill>
              </a:rPr>
              <a:t>- </a:t>
            </a:r>
            <a:r>
              <a:rPr lang="en-US" dirty="0" smtClean="0">
                <a:solidFill>
                  <a:schemeClr val="bg1"/>
                </a:solidFill>
              </a:rPr>
              <a:t>57) </a:t>
            </a:r>
            <a:endParaRPr lang="en-US" dirty="0">
              <a:solidFill>
                <a:schemeClr val="bg1"/>
              </a:solidFill>
            </a:endParaRPr>
          </a:p>
        </p:txBody>
      </p:sp>
    </p:spTree>
    <p:extLst>
      <p:ext uri="{BB962C8B-B14F-4D97-AF65-F5344CB8AC3E}">
        <p14:creationId xmlns:p14="http://schemas.microsoft.com/office/powerpoint/2010/main" val="5935256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4300" y="416706"/>
            <a:ext cx="5558043" cy="544190"/>
          </a:xfrm>
        </p:spPr>
        <p:txBody>
          <a:bodyPr/>
          <a:lstStyle/>
          <a:p>
            <a:r>
              <a:rPr lang="en-US" smtClean="0"/>
              <a:t>Recommended strategies</a:t>
            </a:r>
            <a:endParaRPr lang="en-US" dirty="0"/>
          </a:p>
        </p:txBody>
      </p:sp>
      <p:sp>
        <p:nvSpPr>
          <p:cNvPr id="7" name="Content Placeholder 6"/>
          <p:cNvSpPr txBox="1">
            <a:spLocks noGrp="1"/>
          </p:cNvSpPr>
          <p:nvPr>
            <p:ph sz="half" idx="2"/>
          </p:nvPr>
        </p:nvSpPr>
        <p:spPr>
          <a:xfrm>
            <a:off x="6555782" y="613266"/>
            <a:ext cx="5086463" cy="2712537"/>
          </a:xfrm>
          <a:prstGeom prst="rect">
            <a:avLst/>
          </a:prstGeom>
          <a:gradFill>
            <a:gsLst>
              <a:gs pos="0">
                <a:srgbClr val="D8B595"/>
              </a:gs>
              <a:gs pos="100000">
                <a:schemeClr val="bg2">
                  <a:shade val="80000"/>
                </a:schemeClr>
              </a:gs>
            </a:gsLst>
            <a:path path="circle">
              <a:fillToRect l="50000" t="50000" r="50000" b="50000"/>
            </a:path>
          </a:gradFill>
        </p:spPr>
        <p:txBody>
          <a:bodyPr wrap="square" rtlCol="0">
            <a:spAutoFit/>
          </a:bodyPr>
          <a:lstStyle/>
          <a:p>
            <a:r>
              <a:rPr lang="en-US" sz="1600" dirty="0" smtClean="0"/>
              <a:t>When </a:t>
            </a:r>
            <a:r>
              <a:rPr lang="en-US" sz="1600" dirty="0" err="1" smtClean="0"/>
              <a:t>behaviour</a:t>
            </a:r>
            <a:r>
              <a:rPr lang="en-US" sz="1600" dirty="0" smtClean="0"/>
              <a:t> management practices are implemented to support a student suffering from trauma, they will most likely fail, mainly due to </a:t>
            </a:r>
            <a:r>
              <a:rPr lang="en-US" sz="1600" dirty="0"/>
              <a:t>t</a:t>
            </a:r>
            <a:r>
              <a:rPr lang="en-US" sz="1600" dirty="0" smtClean="0"/>
              <a:t>he assumption that students:</a:t>
            </a:r>
          </a:p>
          <a:p>
            <a:pPr marL="285750" indent="-285750">
              <a:buFont typeface="Arial" charset="0"/>
              <a:buChar char="•"/>
            </a:pPr>
            <a:r>
              <a:rPr lang="en-US" sz="1600" dirty="0" smtClean="0"/>
              <a:t> know how to “do relationships”</a:t>
            </a:r>
          </a:p>
          <a:p>
            <a:pPr marL="285750" indent="-285750">
              <a:buFont typeface="Arial" charset="0"/>
              <a:buChar char="•"/>
            </a:pPr>
            <a:r>
              <a:rPr lang="en-US" sz="1600" dirty="0"/>
              <a:t>u</a:t>
            </a:r>
            <a:r>
              <a:rPr lang="en-US" sz="1600" dirty="0" smtClean="0"/>
              <a:t>nderstand and can respond to authority, respect, trust, obedience and remorse when their brains may be wired to respond to cruelty, mistrust and survival</a:t>
            </a:r>
          </a:p>
        </p:txBody>
      </p:sp>
      <p:sp>
        <p:nvSpPr>
          <p:cNvPr id="8" name="TextBox 7"/>
          <p:cNvSpPr txBox="1"/>
          <p:nvPr/>
        </p:nvSpPr>
        <p:spPr>
          <a:xfrm>
            <a:off x="6555782" y="3325803"/>
            <a:ext cx="5086463" cy="584775"/>
          </a:xfrm>
          <a:prstGeom prst="rect">
            <a:avLst/>
          </a:prstGeom>
          <a:gradFill flip="none" rotWithShape="1">
            <a:gsLst>
              <a:gs pos="0">
                <a:srgbClr val="D8B595"/>
              </a:gs>
              <a:gs pos="100000">
                <a:schemeClr val="bg2">
                  <a:shade val="80000"/>
                </a:schemeClr>
              </a:gs>
            </a:gsLst>
            <a:path path="circle">
              <a:fillToRect l="50000" t="50000" r="50000" b="50000"/>
            </a:path>
            <a:tileRect/>
          </a:gradFill>
        </p:spPr>
        <p:txBody>
          <a:bodyPr wrap="square" rtlCol="0">
            <a:spAutoFit/>
          </a:bodyPr>
          <a:lstStyle/>
          <a:p>
            <a:r>
              <a:rPr lang="en-US" sz="1600" dirty="0" smtClean="0"/>
              <a:t>Without significant work on relationships, rewards will be viewed as manipulation and punishments as cruel </a:t>
            </a:r>
            <a:endParaRPr lang="en-US" sz="1600" dirty="0"/>
          </a:p>
        </p:txBody>
      </p:sp>
      <p:sp>
        <p:nvSpPr>
          <p:cNvPr id="9" name="Content Placeholder 8"/>
          <p:cNvSpPr txBox="1">
            <a:spLocks noGrp="1"/>
          </p:cNvSpPr>
          <p:nvPr>
            <p:ph sz="quarter" idx="4"/>
          </p:nvPr>
        </p:nvSpPr>
        <p:spPr>
          <a:xfrm>
            <a:off x="6555782" y="3910578"/>
            <a:ext cx="5086463" cy="1333698"/>
          </a:xfrm>
          <a:prstGeom prst="rect">
            <a:avLst/>
          </a:prstGeom>
          <a:gradFill flip="none" rotWithShape="1">
            <a:gsLst>
              <a:gs pos="0">
                <a:srgbClr val="D8B595"/>
              </a:gs>
              <a:gs pos="100000">
                <a:schemeClr val="bg2">
                  <a:shade val="80000"/>
                </a:schemeClr>
              </a:gs>
            </a:gsLst>
            <a:path path="circle">
              <a:fillToRect l="100000" t="100000"/>
            </a:path>
            <a:tileRect r="-100000" b="-100000"/>
          </a:gradFill>
        </p:spPr>
        <p:txBody>
          <a:bodyPr wrap="square" rtlCol="0">
            <a:spAutoFit/>
          </a:bodyPr>
          <a:lstStyle/>
          <a:p>
            <a:pPr marL="0" indent="0">
              <a:lnSpc>
                <a:spcPct val="100000"/>
              </a:lnSpc>
              <a:buNone/>
            </a:pPr>
            <a:r>
              <a:rPr lang="en-US" sz="1600" dirty="0" smtClean="0"/>
              <a:t>Withdrawal from class, detention, suspension or expulsion </a:t>
            </a:r>
          </a:p>
          <a:p>
            <a:pPr marL="0" indent="0">
              <a:lnSpc>
                <a:spcPct val="100000"/>
              </a:lnSpc>
              <a:buNone/>
            </a:pPr>
            <a:r>
              <a:rPr lang="en-US" sz="1600" dirty="0"/>
              <a:t>w</a:t>
            </a:r>
            <a:r>
              <a:rPr lang="en-US" sz="1600" dirty="0" smtClean="0"/>
              <a:t>ill not only reduce any opportunity for relationships but </a:t>
            </a:r>
          </a:p>
          <a:p>
            <a:pPr marL="0" indent="0">
              <a:lnSpc>
                <a:spcPct val="100000"/>
              </a:lnSpc>
              <a:buNone/>
            </a:pPr>
            <a:r>
              <a:rPr lang="en-US" sz="1600" dirty="0"/>
              <a:t>c</a:t>
            </a:r>
            <a:r>
              <a:rPr lang="en-US" sz="1600" dirty="0" smtClean="0"/>
              <a:t>an reinforce the student’s negative views of school, people and the world </a:t>
            </a:r>
            <a:endParaRPr lang="en-US" sz="1600"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6051" y="993797"/>
            <a:ext cx="5938011" cy="4264734"/>
          </a:xfrm>
          <a:prstGeom prst="rect">
            <a:avLst/>
          </a:prstGeom>
        </p:spPr>
      </p:pic>
      <p:sp>
        <p:nvSpPr>
          <p:cNvPr id="4" name="Rectangle 3"/>
          <p:cNvSpPr/>
          <p:nvPr/>
        </p:nvSpPr>
        <p:spPr>
          <a:xfrm>
            <a:off x="386051" y="5739561"/>
            <a:ext cx="2267095" cy="369332"/>
          </a:xfrm>
          <a:prstGeom prst="rect">
            <a:avLst/>
          </a:prstGeom>
        </p:spPr>
        <p:txBody>
          <a:bodyPr wrap="none">
            <a:spAutoFit/>
          </a:bodyPr>
          <a:lstStyle/>
          <a:p>
            <a:r>
              <a:rPr lang="en-US" i="1" dirty="0" smtClean="0">
                <a:solidFill>
                  <a:srgbClr val="941102"/>
                </a:solidFill>
              </a:rPr>
              <a:t>RTLB </a:t>
            </a:r>
            <a:r>
              <a:rPr lang="en-US" i="1" dirty="0">
                <a:solidFill>
                  <a:srgbClr val="941102"/>
                </a:solidFill>
              </a:rPr>
              <a:t>Cluster 18 (2017)</a:t>
            </a:r>
          </a:p>
        </p:txBody>
      </p:sp>
      <p:sp>
        <p:nvSpPr>
          <p:cNvPr id="5" name="Rectangle 4"/>
          <p:cNvSpPr/>
          <p:nvPr/>
        </p:nvSpPr>
        <p:spPr>
          <a:xfrm>
            <a:off x="4534676" y="6253783"/>
            <a:ext cx="2750689" cy="369332"/>
          </a:xfrm>
          <a:prstGeom prst="rect">
            <a:avLst/>
          </a:prstGeom>
        </p:spPr>
        <p:txBody>
          <a:bodyPr wrap="none">
            <a:spAutoFit/>
          </a:bodyPr>
          <a:lstStyle/>
          <a:p>
            <a:r>
              <a:rPr lang="en-US" dirty="0">
                <a:solidFill>
                  <a:schemeClr val="bg1"/>
                </a:solidFill>
              </a:rPr>
              <a:t>Howard (2013, pg. 47 - 57) </a:t>
            </a:r>
          </a:p>
        </p:txBody>
      </p:sp>
    </p:spTree>
    <p:extLst>
      <p:ext uri="{BB962C8B-B14F-4D97-AF65-F5344CB8AC3E}">
        <p14:creationId xmlns:p14="http://schemas.microsoft.com/office/powerpoint/2010/main" val="11139548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76075" y="1813302"/>
            <a:ext cx="5815925" cy="4288510"/>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70771"/>
            <a:ext cx="6376075" cy="6172583"/>
          </a:xfrm>
          <a:prstGeom prst="rect">
            <a:avLst/>
          </a:prstGeom>
        </p:spPr>
      </p:pic>
    </p:spTree>
    <p:extLst>
      <p:ext uri="{BB962C8B-B14F-4D97-AF65-F5344CB8AC3E}">
        <p14:creationId xmlns:p14="http://schemas.microsoft.com/office/powerpoint/2010/main" val="9864912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a:t>
            </a:r>
            <a:endParaRPr lang="en-US" dirty="0"/>
          </a:p>
        </p:txBody>
      </p:sp>
      <p:sp>
        <p:nvSpPr>
          <p:cNvPr id="4" name="Content Placeholder 3"/>
          <p:cNvSpPr>
            <a:spLocks noGrp="1"/>
          </p:cNvSpPr>
          <p:nvPr>
            <p:ph sz="half" idx="2"/>
          </p:nvPr>
        </p:nvSpPr>
        <p:spPr>
          <a:xfrm>
            <a:off x="1447191" y="1971862"/>
            <a:ext cx="9804578" cy="2644457"/>
          </a:xfrm>
        </p:spPr>
        <p:txBody>
          <a:bodyPr>
            <a:normAutofit/>
          </a:bodyPr>
          <a:lstStyle/>
          <a:p>
            <a:r>
              <a:rPr lang="en-US" dirty="0"/>
              <a:t>Howard, </a:t>
            </a:r>
            <a:r>
              <a:rPr lang="en-US" dirty="0" smtClean="0"/>
              <a:t>J (2013). </a:t>
            </a:r>
            <a:r>
              <a:rPr lang="en-US" dirty="0"/>
              <a:t>Distressed </a:t>
            </a:r>
            <a:r>
              <a:rPr lang="en-US" dirty="0" smtClean="0"/>
              <a:t>or </a:t>
            </a:r>
            <a:r>
              <a:rPr lang="en-US" dirty="0"/>
              <a:t>d</a:t>
            </a:r>
            <a:r>
              <a:rPr lang="en-US" dirty="0" smtClean="0"/>
              <a:t>eliberately </a:t>
            </a:r>
            <a:r>
              <a:rPr lang="en-US" dirty="0"/>
              <a:t>d</a:t>
            </a:r>
            <a:r>
              <a:rPr lang="en-US" dirty="0" smtClean="0"/>
              <a:t>efiant</a:t>
            </a:r>
            <a:r>
              <a:rPr lang="en-US" dirty="0"/>
              <a:t>?: Managing </a:t>
            </a:r>
            <a:r>
              <a:rPr lang="en-US" dirty="0" smtClean="0"/>
              <a:t>challenging </a:t>
            </a:r>
            <a:r>
              <a:rPr lang="en-US" dirty="0"/>
              <a:t>s</a:t>
            </a:r>
            <a:r>
              <a:rPr lang="en-US" dirty="0" smtClean="0"/>
              <a:t>tudent </a:t>
            </a:r>
            <a:r>
              <a:rPr lang="en-US" dirty="0" err="1"/>
              <a:t>b</a:t>
            </a:r>
            <a:r>
              <a:rPr lang="en-US" dirty="0" err="1" smtClean="0"/>
              <a:t>ehaviour</a:t>
            </a:r>
            <a:r>
              <a:rPr lang="en-US" dirty="0" smtClean="0"/>
              <a:t> </a:t>
            </a:r>
            <a:r>
              <a:rPr lang="en-US" dirty="0"/>
              <a:t>d</a:t>
            </a:r>
            <a:r>
              <a:rPr lang="en-US" dirty="0" smtClean="0"/>
              <a:t>ue </a:t>
            </a:r>
            <a:r>
              <a:rPr lang="en-US" dirty="0"/>
              <a:t>t</a:t>
            </a:r>
            <a:r>
              <a:rPr lang="en-US" dirty="0" smtClean="0"/>
              <a:t>o </a:t>
            </a:r>
            <a:r>
              <a:rPr lang="en-US" dirty="0"/>
              <a:t>t</a:t>
            </a:r>
            <a:r>
              <a:rPr lang="en-US" dirty="0" smtClean="0"/>
              <a:t>rauma </a:t>
            </a:r>
            <a:r>
              <a:rPr lang="en-US" dirty="0"/>
              <a:t>a</a:t>
            </a:r>
            <a:r>
              <a:rPr lang="en-US" dirty="0" smtClean="0"/>
              <a:t>nd </a:t>
            </a:r>
            <a:r>
              <a:rPr lang="en-US" dirty="0" err="1"/>
              <a:t>d</a:t>
            </a:r>
            <a:r>
              <a:rPr lang="en-US" dirty="0" err="1" smtClean="0"/>
              <a:t>isorganised</a:t>
            </a:r>
            <a:r>
              <a:rPr lang="en-US" dirty="0" smtClean="0"/>
              <a:t> attachment. </a:t>
            </a:r>
            <a:r>
              <a:rPr lang="en-US" dirty="0" err="1"/>
              <a:t>Toowong</a:t>
            </a:r>
            <a:r>
              <a:rPr lang="en-US" dirty="0"/>
              <a:t>, QLD: Australian Academic Press</a:t>
            </a:r>
            <a:r>
              <a:rPr lang="en-US" dirty="0" smtClean="0"/>
              <a:t>, </a:t>
            </a:r>
            <a:r>
              <a:rPr lang="en-US" dirty="0" err="1" smtClean="0"/>
              <a:t>Toowong</a:t>
            </a:r>
            <a:r>
              <a:rPr lang="en-US" dirty="0" smtClean="0"/>
              <a:t>. </a:t>
            </a:r>
            <a:r>
              <a:rPr lang="en-US" dirty="0"/>
              <a:t>vi, 96 p. ISBN 9781922117151.</a:t>
            </a:r>
          </a:p>
        </p:txBody>
      </p:sp>
    </p:spTree>
    <p:extLst>
      <p:ext uri="{BB962C8B-B14F-4D97-AF65-F5344CB8AC3E}">
        <p14:creationId xmlns:p14="http://schemas.microsoft.com/office/powerpoint/2010/main" val="19449313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57323" y="504474"/>
            <a:ext cx="9607661" cy="497695"/>
          </a:xfrm>
        </p:spPr>
        <p:txBody>
          <a:bodyPr>
            <a:normAutofit fontScale="90000"/>
          </a:bodyPr>
          <a:lstStyle/>
          <a:p>
            <a:r>
              <a:rPr lang="en-US" b="1" dirty="0" smtClean="0">
                <a:solidFill>
                  <a:srgbClr val="941102"/>
                </a:solidFill>
              </a:rPr>
              <a:t>Managing </a:t>
            </a:r>
            <a:r>
              <a:rPr lang="en-US" b="1" dirty="0" err="1" smtClean="0">
                <a:solidFill>
                  <a:srgbClr val="941102"/>
                </a:solidFill>
              </a:rPr>
              <a:t>behaviour</a:t>
            </a:r>
            <a:r>
              <a:rPr lang="en-US" b="1" dirty="0" smtClean="0">
                <a:solidFill>
                  <a:srgbClr val="941102"/>
                </a:solidFill>
              </a:rPr>
              <a:t> in schools</a:t>
            </a:r>
            <a:endParaRPr lang="en-US" b="1" dirty="0">
              <a:solidFill>
                <a:srgbClr val="941102"/>
              </a:solidFill>
            </a:endParaRPr>
          </a:p>
        </p:txBody>
      </p:sp>
      <p:sp>
        <p:nvSpPr>
          <p:cNvPr id="3" name="Text Placeholder 2"/>
          <p:cNvSpPr>
            <a:spLocks noGrp="1"/>
          </p:cNvSpPr>
          <p:nvPr>
            <p:ph type="body" idx="1"/>
          </p:nvPr>
        </p:nvSpPr>
        <p:spPr>
          <a:xfrm>
            <a:off x="1371513" y="2023003"/>
            <a:ext cx="4645152" cy="435388"/>
          </a:xfrm>
        </p:spPr>
        <p:txBody>
          <a:bodyPr/>
          <a:lstStyle/>
          <a:p>
            <a:r>
              <a:rPr lang="en-US" dirty="0" smtClean="0"/>
              <a:t>Key reflective questions </a:t>
            </a:r>
            <a:endParaRPr lang="en-US" dirty="0"/>
          </a:p>
        </p:txBody>
      </p:sp>
      <p:sp>
        <p:nvSpPr>
          <p:cNvPr id="4" name="Content Placeholder 3"/>
          <p:cNvSpPr>
            <a:spLocks noGrp="1"/>
          </p:cNvSpPr>
          <p:nvPr>
            <p:ph sz="half" idx="2"/>
          </p:nvPr>
        </p:nvSpPr>
        <p:spPr>
          <a:xfrm>
            <a:off x="1357323" y="2516924"/>
            <a:ext cx="4726982" cy="3309632"/>
          </a:xfrm>
        </p:spPr>
        <p:txBody>
          <a:bodyPr>
            <a:normAutofit/>
          </a:bodyPr>
          <a:lstStyle/>
          <a:p>
            <a:pPr marL="0" indent="0">
              <a:lnSpc>
                <a:spcPct val="100000"/>
              </a:lnSpc>
              <a:buNone/>
            </a:pPr>
            <a:r>
              <a:rPr lang="en-US" dirty="0" smtClean="0"/>
              <a:t>Do you believe these students?</a:t>
            </a:r>
          </a:p>
          <a:p>
            <a:pPr>
              <a:lnSpc>
                <a:spcPct val="100000"/>
              </a:lnSpc>
            </a:pPr>
            <a:r>
              <a:rPr lang="en-US" dirty="0" smtClean="0"/>
              <a:t>Belong in the too hard basket?</a:t>
            </a:r>
          </a:p>
          <a:p>
            <a:pPr>
              <a:lnSpc>
                <a:spcPct val="100000"/>
              </a:lnSpc>
            </a:pPr>
            <a:r>
              <a:rPr lang="en-US" dirty="0"/>
              <a:t>H</a:t>
            </a:r>
            <a:r>
              <a:rPr lang="en-US" dirty="0" smtClean="0"/>
              <a:t>ave the power to choose to do what is right or wrong?</a:t>
            </a:r>
          </a:p>
          <a:p>
            <a:pPr>
              <a:lnSpc>
                <a:spcPct val="100000"/>
              </a:lnSpc>
            </a:pPr>
            <a:r>
              <a:rPr lang="en-US" dirty="0"/>
              <a:t>A</a:t>
            </a:r>
            <a:r>
              <a:rPr lang="en-US" dirty="0" smtClean="0"/>
              <a:t>re deliberately defying </a:t>
            </a:r>
            <a:r>
              <a:rPr lang="en-US" dirty="0"/>
              <a:t>y</a:t>
            </a:r>
            <a:r>
              <a:rPr lang="en-US" dirty="0" smtClean="0"/>
              <a:t>our expectations and with effort could choose to be more compliant?</a:t>
            </a:r>
          </a:p>
          <a:p>
            <a:endParaRPr lang="en-US" dirty="0"/>
          </a:p>
        </p:txBody>
      </p:sp>
      <p:sp>
        <p:nvSpPr>
          <p:cNvPr id="5" name="Text Placeholder 4"/>
          <p:cNvSpPr>
            <a:spLocks noGrp="1"/>
          </p:cNvSpPr>
          <p:nvPr>
            <p:ph type="body" sz="quarter" idx="3"/>
          </p:nvPr>
        </p:nvSpPr>
        <p:spPr>
          <a:xfrm>
            <a:off x="6319832" y="2023003"/>
            <a:ext cx="4645152" cy="431935"/>
          </a:xfrm>
        </p:spPr>
        <p:txBody>
          <a:bodyPr/>
          <a:lstStyle/>
          <a:p>
            <a:r>
              <a:rPr lang="en-US" dirty="0" smtClean="0"/>
              <a:t>‘RIGHTS BELIEFS’</a:t>
            </a:r>
            <a:endParaRPr lang="en-US" dirty="0"/>
          </a:p>
        </p:txBody>
      </p:sp>
      <p:sp>
        <p:nvSpPr>
          <p:cNvPr id="6" name="Content Placeholder 5"/>
          <p:cNvSpPr>
            <a:spLocks noGrp="1"/>
          </p:cNvSpPr>
          <p:nvPr>
            <p:ph sz="quarter" idx="4"/>
          </p:nvPr>
        </p:nvSpPr>
        <p:spPr>
          <a:xfrm>
            <a:off x="6319833" y="3461964"/>
            <a:ext cx="4978432" cy="2303406"/>
          </a:xfrm>
        </p:spPr>
        <p:txBody>
          <a:bodyPr/>
          <a:lstStyle/>
          <a:p>
            <a:pPr marL="457200" indent="-457200">
              <a:buFont typeface="+mj-lt"/>
              <a:buAutoNum type="arabicPeriod"/>
            </a:pPr>
            <a:r>
              <a:rPr lang="en-US" dirty="0" smtClean="0"/>
              <a:t>The rights of the majority should certainly override the rights of the minority</a:t>
            </a:r>
          </a:p>
          <a:p>
            <a:pPr marL="457200" indent="-457200">
              <a:buFont typeface="+mj-lt"/>
              <a:buAutoNum type="arabicPeriod"/>
            </a:pPr>
            <a:r>
              <a:rPr lang="en-US" dirty="0" smtClean="0"/>
              <a:t>The rights of the teacher is to teach</a:t>
            </a:r>
          </a:p>
          <a:p>
            <a:pPr marL="457200" indent="-457200">
              <a:buFont typeface="+mj-lt"/>
              <a:buAutoNum type="arabicPeriod"/>
            </a:pPr>
            <a:r>
              <a:rPr lang="en-US" dirty="0" smtClean="0"/>
              <a:t>The school has a right to uphold its reputation</a:t>
            </a:r>
            <a:endParaRPr lang="en-US" dirty="0"/>
          </a:p>
        </p:txBody>
      </p:sp>
      <p:sp>
        <p:nvSpPr>
          <p:cNvPr id="7" name="TextBox 6"/>
          <p:cNvSpPr txBox="1"/>
          <p:nvPr/>
        </p:nvSpPr>
        <p:spPr>
          <a:xfrm>
            <a:off x="1357322" y="1052648"/>
            <a:ext cx="9607661" cy="923330"/>
          </a:xfrm>
          <a:prstGeom prst="rect">
            <a:avLst/>
          </a:prstGeom>
          <a:noFill/>
        </p:spPr>
        <p:txBody>
          <a:bodyPr wrap="square" rtlCol="0">
            <a:spAutoFit/>
          </a:bodyPr>
          <a:lstStyle/>
          <a:p>
            <a:r>
              <a:rPr lang="en-US" dirty="0" smtClean="0"/>
              <a:t>In order to work constructively with students who have specific </a:t>
            </a:r>
            <a:r>
              <a:rPr lang="en-US" dirty="0" err="1" smtClean="0"/>
              <a:t>behavioural</a:t>
            </a:r>
            <a:r>
              <a:rPr lang="en-US" dirty="0" smtClean="0"/>
              <a:t> needs its </a:t>
            </a:r>
            <a:r>
              <a:rPr lang="en-US" dirty="0" err="1"/>
              <a:t>importantas</a:t>
            </a:r>
            <a:r>
              <a:rPr lang="en-US" dirty="0"/>
              <a:t> educators </a:t>
            </a:r>
            <a:r>
              <a:rPr lang="en-US" dirty="0" smtClean="0"/>
              <a:t>to examine one’s own beliefs in managing these students </a:t>
            </a:r>
          </a:p>
          <a:p>
            <a:endParaRPr lang="en-US" dirty="0"/>
          </a:p>
        </p:txBody>
      </p:sp>
      <p:sp>
        <p:nvSpPr>
          <p:cNvPr id="8" name="TextBox 7"/>
          <p:cNvSpPr txBox="1"/>
          <p:nvPr/>
        </p:nvSpPr>
        <p:spPr>
          <a:xfrm>
            <a:off x="6447295" y="2444583"/>
            <a:ext cx="4517689" cy="923330"/>
          </a:xfrm>
          <a:prstGeom prst="rect">
            <a:avLst/>
          </a:prstGeom>
          <a:noFill/>
        </p:spPr>
        <p:txBody>
          <a:bodyPr wrap="square" rtlCol="0">
            <a:spAutoFit/>
          </a:bodyPr>
          <a:lstStyle/>
          <a:p>
            <a:r>
              <a:rPr lang="en-US" dirty="0" smtClean="0"/>
              <a:t>If one believes students have the power to choose their </a:t>
            </a:r>
            <a:r>
              <a:rPr lang="en-US" dirty="0" err="1" smtClean="0"/>
              <a:t>behaviours</a:t>
            </a:r>
            <a:r>
              <a:rPr lang="en-US" dirty="0" smtClean="0"/>
              <a:t> this is often associated with 3 other closely related beliefs.</a:t>
            </a:r>
            <a:endParaRPr lang="en-US" dirty="0"/>
          </a:p>
        </p:txBody>
      </p:sp>
      <p:sp>
        <p:nvSpPr>
          <p:cNvPr id="9" name="TextBox 8"/>
          <p:cNvSpPr txBox="1"/>
          <p:nvPr/>
        </p:nvSpPr>
        <p:spPr>
          <a:xfrm>
            <a:off x="4610966" y="6210789"/>
            <a:ext cx="2714782" cy="369332"/>
          </a:xfrm>
          <a:prstGeom prst="rect">
            <a:avLst/>
          </a:prstGeom>
          <a:noFill/>
        </p:spPr>
        <p:txBody>
          <a:bodyPr wrap="none" rtlCol="0">
            <a:spAutoFit/>
          </a:bodyPr>
          <a:lstStyle/>
          <a:p>
            <a:r>
              <a:rPr lang="en-US" dirty="0" smtClean="0">
                <a:solidFill>
                  <a:schemeClr val="bg1"/>
                </a:solidFill>
              </a:rPr>
              <a:t>Howard (2013, pg. 10 -11) </a:t>
            </a:r>
            <a:endParaRPr lang="en-US" dirty="0">
              <a:solidFill>
                <a:schemeClr val="bg1"/>
              </a:solidFill>
            </a:endParaRPr>
          </a:p>
        </p:txBody>
      </p:sp>
      <p:sp>
        <p:nvSpPr>
          <p:cNvPr id="10" name="Rectangle 9"/>
          <p:cNvSpPr/>
          <p:nvPr/>
        </p:nvSpPr>
        <p:spPr>
          <a:xfrm>
            <a:off x="39935" y="5765370"/>
            <a:ext cx="2267095" cy="369332"/>
          </a:xfrm>
          <a:prstGeom prst="rect">
            <a:avLst/>
          </a:prstGeom>
        </p:spPr>
        <p:txBody>
          <a:bodyPr wrap="none">
            <a:spAutoFit/>
          </a:bodyPr>
          <a:lstStyle/>
          <a:p>
            <a:r>
              <a:rPr lang="en-US" i="1" dirty="0" smtClean="0">
                <a:solidFill>
                  <a:srgbClr val="941102"/>
                </a:solidFill>
              </a:rPr>
              <a:t>RTLB </a:t>
            </a:r>
            <a:r>
              <a:rPr lang="en-US" i="1" dirty="0">
                <a:solidFill>
                  <a:srgbClr val="941102"/>
                </a:solidFill>
              </a:rPr>
              <a:t>Cluster 18 (2017)</a:t>
            </a:r>
          </a:p>
        </p:txBody>
      </p:sp>
    </p:spTree>
    <p:extLst>
      <p:ext uri="{BB962C8B-B14F-4D97-AF65-F5344CB8AC3E}">
        <p14:creationId xmlns:p14="http://schemas.microsoft.com/office/powerpoint/2010/main" val="9464580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4107" y="248704"/>
            <a:ext cx="5308720" cy="605674"/>
          </a:xfrm>
        </p:spPr>
        <p:txBody>
          <a:bodyPr>
            <a:normAutofit/>
          </a:bodyPr>
          <a:lstStyle/>
          <a:p>
            <a:r>
              <a:rPr lang="en-US" b="1" dirty="0" smtClean="0">
                <a:solidFill>
                  <a:srgbClr val="941102"/>
                </a:solidFill>
              </a:rPr>
              <a:t>Healthy ATTACHMENT</a:t>
            </a:r>
            <a:endParaRPr lang="en-US" b="1" dirty="0">
              <a:solidFill>
                <a:srgbClr val="941102"/>
              </a:solidFill>
            </a:endParaRPr>
          </a:p>
        </p:txBody>
      </p:sp>
      <p:sp>
        <p:nvSpPr>
          <p:cNvPr id="4" name="Content Placeholder 3"/>
          <p:cNvSpPr>
            <a:spLocks noGrp="1"/>
          </p:cNvSpPr>
          <p:nvPr>
            <p:ph sz="half" idx="2"/>
          </p:nvPr>
        </p:nvSpPr>
        <p:spPr>
          <a:xfrm>
            <a:off x="844107" y="2033815"/>
            <a:ext cx="8098415" cy="3809046"/>
          </a:xfrm>
        </p:spPr>
        <p:txBody>
          <a:bodyPr>
            <a:normAutofit lnSpcReduction="10000"/>
          </a:bodyPr>
          <a:lstStyle/>
          <a:p>
            <a:pPr>
              <a:lnSpc>
                <a:spcPct val="100000"/>
              </a:lnSpc>
            </a:pPr>
            <a:r>
              <a:rPr lang="en-US" dirty="0" smtClean="0">
                <a:solidFill>
                  <a:srgbClr val="941102"/>
                </a:solidFill>
              </a:rPr>
              <a:t>Primary attachment </a:t>
            </a:r>
            <a:r>
              <a:rPr lang="en-US" dirty="0" smtClean="0"/>
              <a:t>– forms between a child and a preferred caregiver usually parents and most often, the mother</a:t>
            </a:r>
          </a:p>
          <a:p>
            <a:pPr>
              <a:lnSpc>
                <a:spcPct val="100000"/>
              </a:lnSpc>
            </a:pPr>
            <a:r>
              <a:rPr lang="en-US" dirty="0" err="1"/>
              <a:t>B</a:t>
            </a:r>
            <a:r>
              <a:rPr lang="en-US" dirty="0" err="1" smtClean="0"/>
              <a:t>ehaviour</a:t>
            </a:r>
            <a:r>
              <a:rPr lang="en-US" dirty="0" smtClean="0"/>
              <a:t> is activated by responsive cues or signals transferred between the infant and their parents/caregiver</a:t>
            </a:r>
          </a:p>
          <a:p>
            <a:pPr>
              <a:lnSpc>
                <a:spcPct val="100000"/>
              </a:lnSpc>
            </a:pPr>
            <a:r>
              <a:rPr lang="en-US" dirty="0" smtClean="0"/>
              <a:t>As the infant develops and patterns of caring interactions are repeated again and again, attachment with the parent becomes a source of security</a:t>
            </a:r>
          </a:p>
          <a:p>
            <a:pPr>
              <a:lnSpc>
                <a:spcPct val="100000"/>
              </a:lnSpc>
            </a:pPr>
            <a:r>
              <a:rPr lang="en-US" dirty="0"/>
              <a:t>Such mirroring causes neurons to fire up establishing a reciprocal, emotional regulatory </a:t>
            </a:r>
            <a:r>
              <a:rPr lang="en-US" dirty="0" smtClean="0"/>
              <a:t>system within the infants brain which in turn builds emotional resilience and the child’s ability to control and express emotions and handle </a:t>
            </a:r>
            <a:r>
              <a:rPr lang="en-US" dirty="0"/>
              <a:t>interpersonal relationships judiciously and </a:t>
            </a:r>
            <a:r>
              <a:rPr lang="en-US" dirty="0" smtClean="0"/>
              <a:t>empathetically</a:t>
            </a:r>
            <a:endParaRPr lang="en-US" dirty="0"/>
          </a:p>
          <a:p>
            <a:pPr>
              <a:lnSpc>
                <a:spcPct val="100000"/>
              </a:lnSpc>
            </a:pPr>
            <a:endParaRPr lang="en-US" dirty="0"/>
          </a:p>
        </p:txBody>
      </p:sp>
      <p:pic>
        <p:nvPicPr>
          <p:cNvPr id="8" name="Content Placeholder 7"/>
          <p:cNvPicPr>
            <a:picLocks noGrp="1" noChangeAspect="1"/>
          </p:cNvPicPr>
          <p:nvPr>
            <p:ph sz="quarter" idx="4"/>
          </p:nvPr>
        </p:nvPicPr>
        <p:blipFill>
          <a:blip r:embed="rId2">
            <a:extLst>
              <a:ext uri="{28A0092B-C50C-407E-A947-70E740481C1C}">
                <a14:useLocalDpi xmlns:a14="http://schemas.microsoft.com/office/drawing/2010/main" val="0"/>
              </a:ext>
            </a:extLst>
          </a:blip>
          <a:stretch>
            <a:fillRect/>
          </a:stretch>
        </p:blipFill>
        <p:spPr>
          <a:xfrm>
            <a:off x="9140283" y="-1"/>
            <a:ext cx="3051718" cy="2980223"/>
          </a:xfrm>
        </p:spPr>
      </p:pic>
      <p:sp>
        <p:nvSpPr>
          <p:cNvPr id="7" name="Rectangle 6"/>
          <p:cNvSpPr/>
          <p:nvPr/>
        </p:nvSpPr>
        <p:spPr>
          <a:xfrm>
            <a:off x="844107" y="876002"/>
            <a:ext cx="7851792" cy="646331"/>
          </a:xfrm>
          <a:prstGeom prst="rect">
            <a:avLst/>
          </a:prstGeom>
        </p:spPr>
        <p:txBody>
          <a:bodyPr wrap="square">
            <a:spAutoFit/>
          </a:bodyPr>
          <a:lstStyle/>
          <a:p>
            <a:r>
              <a:rPr lang="en-US" dirty="0"/>
              <a:t>Provides the foundation for child development</a:t>
            </a:r>
            <a:r>
              <a:rPr lang="en-US" dirty="0" smtClean="0"/>
              <a:t>, - it is </a:t>
            </a:r>
            <a:r>
              <a:rPr lang="en-US" dirty="0"/>
              <a:t>a secure base from which children learn to explore and relate to their physical, personal and social </a:t>
            </a:r>
            <a:r>
              <a:rPr lang="en-US" dirty="0" smtClean="0"/>
              <a:t>world</a:t>
            </a:r>
            <a:endParaRPr lang="en-US" dirty="0"/>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40283" y="2980222"/>
            <a:ext cx="3068566" cy="3126111"/>
          </a:xfrm>
          <a:prstGeom prst="rect">
            <a:avLst/>
          </a:prstGeom>
        </p:spPr>
      </p:pic>
      <p:sp>
        <p:nvSpPr>
          <p:cNvPr id="11" name="Rectangle 10"/>
          <p:cNvSpPr/>
          <p:nvPr/>
        </p:nvSpPr>
        <p:spPr>
          <a:xfrm>
            <a:off x="4475138" y="6319334"/>
            <a:ext cx="2714782" cy="369332"/>
          </a:xfrm>
          <a:prstGeom prst="rect">
            <a:avLst/>
          </a:prstGeom>
        </p:spPr>
        <p:txBody>
          <a:bodyPr wrap="none">
            <a:spAutoFit/>
          </a:bodyPr>
          <a:lstStyle/>
          <a:p>
            <a:r>
              <a:rPr lang="en-US" dirty="0" smtClean="0">
                <a:solidFill>
                  <a:schemeClr val="bg1"/>
                </a:solidFill>
              </a:rPr>
              <a:t>Howard </a:t>
            </a:r>
            <a:r>
              <a:rPr lang="en-US" dirty="0">
                <a:solidFill>
                  <a:schemeClr val="bg1"/>
                </a:solidFill>
              </a:rPr>
              <a:t>(2013, pg. </a:t>
            </a:r>
            <a:r>
              <a:rPr lang="en-US" dirty="0" smtClean="0">
                <a:solidFill>
                  <a:schemeClr val="bg1"/>
                </a:solidFill>
              </a:rPr>
              <a:t>20 -21</a:t>
            </a:r>
            <a:r>
              <a:rPr lang="en-US" dirty="0">
                <a:solidFill>
                  <a:schemeClr val="bg1"/>
                </a:solidFill>
              </a:rPr>
              <a:t>) </a:t>
            </a:r>
          </a:p>
        </p:txBody>
      </p:sp>
      <p:sp>
        <p:nvSpPr>
          <p:cNvPr id="3" name="Rectangle 2"/>
          <p:cNvSpPr/>
          <p:nvPr/>
        </p:nvSpPr>
        <p:spPr>
          <a:xfrm>
            <a:off x="0" y="5711765"/>
            <a:ext cx="2267095" cy="369332"/>
          </a:xfrm>
          <a:prstGeom prst="rect">
            <a:avLst/>
          </a:prstGeom>
        </p:spPr>
        <p:txBody>
          <a:bodyPr wrap="none">
            <a:spAutoFit/>
          </a:bodyPr>
          <a:lstStyle/>
          <a:p>
            <a:r>
              <a:rPr lang="en-US" i="1" dirty="0" smtClean="0">
                <a:solidFill>
                  <a:srgbClr val="941102"/>
                </a:solidFill>
              </a:rPr>
              <a:t>RTLB </a:t>
            </a:r>
            <a:r>
              <a:rPr lang="en-US" i="1" dirty="0">
                <a:solidFill>
                  <a:srgbClr val="941102"/>
                </a:solidFill>
              </a:rPr>
              <a:t>Cluster 18 (2017)</a:t>
            </a:r>
          </a:p>
        </p:txBody>
      </p:sp>
    </p:spTree>
    <p:extLst>
      <p:ext uri="{BB962C8B-B14F-4D97-AF65-F5344CB8AC3E}">
        <p14:creationId xmlns:p14="http://schemas.microsoft.com/office/powerpoint/2010/main" val="16408420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bg2">
                <a:tint val="94000"/>
                <a:satMod val="80000"/>
                <a:lumMod val="106000"/>
              </a:schemeClr>
            </a:gs>
            <a:gs pos="100000">
              <a:schemeClr val="bg2">
                <a:shade val="80000"/>
              </a:schemeClr>
            </a:gs>
          </a:gsLst>
          <a:lin ang="270000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447331" y="491419"/>
            <a:ext cx="9605635" cy="536118"/>
          </a:xfrm>
        </p:spPr>
        <p:txBody>
          <a:bodyPr/>
          <a:lstStyle/>
          <a:p>
            <a:r>
              <a:rPr lang="en-US" b="1" dirty="0" smtClean="0">
                <a:solidFill>
                  <a:srgbClr val="941102"/>
                </a:solidFill>
              </a:rPr>
              <a:t>THE impact of trauma</a:t>
            </a:r>
            <a:endParaRPr lang="en-US" b="1" dirty="0">
              <a:solidFill>
                <a:srgbClr val="941102"/>
              </a:solidFill>
            </a:endParaRPr>
          </a:p>
        </p:txBody>
      </p:sp>
      <p:sp>
        <p:nvSpPr>
          <p:cNvPr id="3" name="Content Placeholder 2"/>
          <p:cNvSpPr>
            <a:spLocks noGrp="1"/>
          </p:cNvSpPr>
          <p:nvPr>
            <p:ph sz="half" idx="1"/>
          </p:nvPr>
        </p:nvSpPr>
        <p:spPr>
          <a:xfrm>
            <a:off x="464947" y="1685386"/>
            <a:ext cx="5801591" cy="1859797"/>
          </a:xfrm>
          <a:solidFill>
            <a:srgbClr val="D8B595"/>
          </a:solidFill>
        </p:spPr>
        <p:txBody>
          <a:bodyPr>
            <a:noAutofit/>
          </a:bodyPr>
          <a:lstStyle/>
          <a:p>
            <a:pPr marL="0" indent="0">
              <a:lnSpc>
                <a:spcPct val="100000"/>
              </a:lnSpc>
              <a:spcBef>
                <a:spcPts val="400"/>
              </a:spcBef>
              <a:buNone/>
            </a:pPr>
            <a:r>
              <a:rPr lang="en-US" sz="1600" dirty="0" smtClean="0"/>
              <a:t>Consider this scenario:    An infant is crying for attention because they have a dirty nappy or they are hungry – </a:t>
            </a:r>
          </a:p>
          <a:p>
            <a:pPr marL="0" indent="0">
              <a:lnSpc>
                <a:spcPct val="100000"/>
              </a:lnSpc>
              <a:spcBef>
                <a:spcPts val="0"/>
              </a:spcBef>
              <a:buNone/>
            </a:pPr>
            <a:r>
              <a:rPr lang="en-US" sz="1600" dirty="0" smtClean="0"/>
              <a:t>Responses:</a:t>
            </a:r>
          </a:p>
          <a:p>
            <a:pPr marL="457200" indent="-457200">
              <a:lnSpc>
                <a:spcPct val="100000"/>
              </a:lnSpc>
              <a:spcBef>
                <a:spcPts val="0"/>
              </a:spcBef>
              <a:buFont typeface="+mj-lt"/>
              <a:buAutoNum type="arabicPeriod"/>
            </a:pPr>
            <a:r>
              <a:rPr lang="en-US" sz="1600" dirty="0" smtClean="0"/>
              <a:t>The child is picked up, soothed and their needs taken care of</a:t>
            </a:r>
          </a:p>
          <a:p>
            <a:pPr marL="457200" indent="-457200">
              <a:lnSpc>
                <a:spcPct val="100000"/>
              </a:lnSpc>
              <a:spcBef>
                <a:spcPts val="0"/>
              </a:spcBef>
              <a:buFont typeface="+mj-lt"/>
              <a:buAutoNum type="arabicPeriod"/>
            </a:pPr>
            <a:r>
              <a:rPr lang="en-US" sz="1600" dirty="0" smtClean="0"/>
              <a:t>The infant is told to “shut up” and is sometimes shaken or hit and they remain either hungry,  frightened, confused and alone</a:t>
            </a:r>
            <a:endParaRPr lang="en-US" sz="1600" dirty="0"/>
          </a:p>
        </p:txBody>
      </p:sp>
      <p:sp>
        <p:nvSpPr>
          <p:cNvPr id="4" name="Content Placeholder 3"/>
          <p:cNvSpPr>
            <a:spLocks noGrp="1"/>
          </p:cNvSpPr>
          <p:nvPr>
            <p:ph sz="half" idx="2"/>
          </p:nvPr>
        </p:nvSpPr>
        <p:spPr>
          <a:xfrm>
            <a:off x="464947" y="3534172"/>
            <a:ext cx="5794511" cy="2402401"/>
          </a:xfrm>
          <a:solidFill>
            <a:schemeClr val="bg2">
              <a:lumMod val="75000"/>
            </a:schemeClr>
          </a:solidFill>
        </p:spPr>
        <p:txBody>
          <a:bodyPr>
            <a:noAutofit/>
          </a:bodyPr>
          <a:lstStyle/>
          <a:p>
            <a:pPr marL="0" indent="0">
              <a:buNone/>
            </a:pPr>
            <a:r>
              <a:rPr lang="en-US" sz="1600" dirty="0" smtClean="0"/>
              <a:t>For young infants who experience situations such as these: </a:t>
            </a:r>
          </a:p>
          <a:p>
            <a:r>
              <a:rPr lang="en-US" sz="1600" dirty="0" smtClean="0"/>
              <a:t>There is no healthy primary attachment</a:t>
            </a:r>
          </a:p>
          <a:p>
            <a:r>
              <a:rPr lang="en-US" sz="1600" dirty="0" smtClean="0"/>
              <a:t>There is irregular mirroring of responsive cues or signals</a:t>
            </a:r>
            <a:r>
              <a:rPr lang="en-US" sz="1600" dirty="0"/>
              <a:t> </a:t>
            </a:r>
            <a:r>
              <a:rPr lang="en-US" sz="1600" dirty="0" smtClean="0"/>
              <a:t>between the infant and any particular caregiver causing a lack of neurons to ignite and the development of emotional regulation and the infant’s capacity for successful </a:t>
            </a:r>
            <a:r>
              <a:rPr lang="en-US" sz="1600" dirty="0" err="1" smtClean="0"/>
              <a:t>socialisation</a:t>
            </a:r>
            <a:r>
              <a:rPr lang="en-US" sz="1600" dirty="0" smtClean="0"/>
              <a:t> and inner resilience, becomes significantly impaired.</a:t>
            </a:r>
          </a:p>
          <a:p>
            <a:endParaRPr lang="en-US" sz="1600" dirty="0" smtClean="0"/>
          </a:p>
        </p:txBody>
      </p:sp>
      <p:sp>
        <p:nvSpPr>
          <p:cNvPr id="5" name="TextBox 4"/>
          <p:cNvSpPr txBox="1"/>
          <p:nvPr/>
        </p:nvSpPr>
        <p:spPr>
          <a:xfrm>
            <a:off x="1447331" y="1027537"/>
            <a:ext cx="10253889" cy="646331"/>
          </a:xfrm>
          <a:prstGeom prst="rect">
            <a:avLst/>
          </a:prstGeom>
          <a:noFill/>
        </p:spPr>
        <p:txBody>
          <a:bodyPr wrap="square" rtlCol="0">
            <a:spAutoFit/>
          </a:bodyPr>
          <a:lstStyle/>
          <a:p>
            <a:r>
              <a:rPr lang="en-US" dirty="0" smtClean="0"/>
              <a:t>Unfortunately, the journey from healthy early attachment experiences through to the building of emotional resilience does not occur for all infants  </a:t>
            </a:r>
            <a:endParaRPr lang="en-US" dirty="0"/>
          </a:p>
        </p:txBody>
      </p:sp>
      <p:sp>
        <p:nvSpPr>
          <p:cNvPr id="7" name="Rectangle 6"/>
          <p:cNvSpPr/>
          <p:nvPr/>
        </p:nvSpPr>
        <p:spPr>
          <a:xfrm>
            <a:off x="4489244" y="6223798"/>
            <a:ext cx="2686569" cy="369332"/>
          </a:xfrm>
          <a:prstGeom prst="rect">
            <a:avLst/>
          </a:prstGeom>
        </p:spPr>
        <p:txBody>
          <a:bodyPr wrap="none">
            <a:spAutoFit/>
          </a:bodyPr>
          <a:lstStyle/>
          <a:p>
            <a:r>
              <a:rPr lang="en-US" dirty="0">
                <a:solidFill>
                  <a:schemeClr val="bg1"/>
                </a:solidFill>
              </a:rPr>
              <a:t>Howard (2013, pg. 20 -</a:t>
            </a:r>
            <a:r>
              <a:rPr lang="en-US" dirty="0" smtClean="0">
                <a:solidFill>
                  <a:schemeClr val="bg1"/>
                </a:solidFill>
              </a:rPr>
              <a:t>23) </a:t>
            </a:r>
            <a:endParaRPr lang="en-US" dirty="0">
              <a:solidFill>
                <a:schemeClr val="bg1"/>
              </a:solidFill>
            </a:endParaRPr>
          </a:p>
        </p:txBody>
      </p:sp>
      <p:sp>
        <p:nvSpPr>
          <p:cNvPr id="8" name="TextBox 7"/>
          <p:cNvSpPr txBox="1"/>
          <p:nvPr/>
        </p:nvSpPr>
        <p:spPr>
          <a:xfrm>
            <a:off x="6259458" y="1673868"/>
            <a:ext cx="5751728" cy="4262705"/>
          </a:xfrm>
          <a:prstGeom prst="rect">
            <a:avLst/>
          </a:prstGeom>
          <a:gradFill flip="none" rotWithShape="1">
            <a:gsLst>
              <a:gs pos="84000">
                <a:schemeClr val="bg1"/>
              </a:gs>
              <a:gs pos="16000">
                <a:schemeClr val="accent6">
                  <a:lumMod val="95000"/>
                  <a:lumOff val="5000"/>
                </a:schemeClr>
              </a:gs>
              <a:gs pos="21000">
                <a:schemeClr val="accent6">
                  <a:lumMod val="60000"/>
                </a:schemeClr>
              </a:gs>
            </a:gsLst>
            <a:path path="circle">
              <a:fillToRect l="100000" b="100000"/>
            </a:path>
            <a:tileRect t="-100000" r="-100000"/>
          </a:gradFill>
        </p:spPr>
        <p:txBody>
          <a:bodyPr wrap="square" rtlCol="0">
            <a:spAutoFit/>
          </a:bodyPr>
          <a:lstStyle/>
          <a:p>
            <a:r>
              <a:rPr lang="en-US" dirty="0" smtClean="0"/>
              <a:t>These types of childhood experiences can lead to children becoming : </a:t>
            </a:r>
          </a:p>
          <a:p>
            <a:endParaRPr lang="mi-NZ" sz="32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a:p>
            <a:r>
              <a:rPr lang="mi-NZ" sz="32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Hyperaroused    </a:t>
            </a:r>
            <a:endParaRPr lang="mi-NZ" sz="32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ndParaRPr>
          </a:p>
          <a:p>
            <a:r>
              <a:rPr lang="mi-NZ" sz="3200" b="1"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Highly Anxious     </a:t>
            </a:r>
          </a:p>
          <a:p>
            <a:r>
              <a:rPr lang="mi-NZ" sz="3200" b="1" dirty="0" smtClean="0">
                <a:ln w="12700">
                  <a:noFill/>
                  <a:prstDash val="solid"/>
                </a:ln>
                <a:pattFill prst="pct90">
                  <a:fgClr>
                    <a:srgbClr val="FD5F33"/>
                  </a:fgClr>
                  <a:bgClr>
                    <a:schemeClr val="tx2">
                      <a:lumMod val="20000"/>
                      <a:lumOff val="80000"/>
                    </a:schemeClr>
                  </a:bgClr>
                </a:pattFill>
                <a:effectLst>
                  <a:outerShdw dist="38100" dir="2640000" algn="bl" rotWithShape="0">
                    <a:schemeClr val="tx2">
                      <a:lumMod val="75000"/>
                    </a:schemeClr>
                  </a:outerShdw>
                </a:effectLst>
              </a:rPr>
              <a:t>Demanding</a:t>
            </a:r>
          </a:p>
          <a:p>
            <a:pPr>
              <a:spcBef>
                <a:spcPts val="1800"/>
              </a:spcBef>
            </a:pPr>
            <a:r>
              <a:rPr lang="mi-NZ" sz="3200" b="1" dirty="0" smtClean="0">
                <a:pattFill prst="pct70">
                  <a:fgClr>
                    <a:srgbClr val="FFC000"/>
                  </a:fgClr>
                  <a:bgClr>
                    <a:schemeClr val="bg1"/>
                  </a:bgClr>
                </a:pattFill>
                <a:effectLst>
                  <a:outerShdw blurRad="38100" dist="19050" dir="2700000" algn="tl" rotWithShape="0">
                    <a:schemeClr val="dk1">
                      <a:lumMod val="50000"/>
                      <a:alpha val="40000"/>
                    </a:schemeClr>
                  </a:outerShdw>
                </a:effectLst>
              </a:rPr>
              <a:t>Withdrawn</a:t>
            </a:r>
            <a:endParaRPr lang="en-US" sz="2000" dirty="0" smtClean="0"/>
          </a:p>
          <a:p>
            <a:r>
              <a:rPr lang="en-US" sz="2000" dirty="0" smtClean="0"/>
              <a:t>                                              </a:t>
            </a:r>
          </a:p>
          <a:p>
            <a:r>
              <a:rPr lang="en-US" sz="2000" dirty="0"/>
              <a:t> </a:t>
            </a:r>
            <a:r>
              <a:rPr lang="en-US" sz="2000" dirty="0" smtClean="0"/>
              <a:t>                                             </a:t>
            </a:r>
            <a:r>
              <a:rPr lang="en-US" sz="2000" i="1" dirty="0" smtClean="0"/>
              <a:t>Both states can put</a:t>
            </a:r>
          </a:p>
          <a:p>
            <a:r>
              <a:rPr lang="en-US" sz="2000" i="1" dirty="0"/>
              <a:t> </a:t>
            </a:r>
            <a:r>
              <a:rPr lang="en-US" sz="2000" i="1" dirty="0" smtClean="0"/>
              <a:t>                                             children at further risk </a:t>
            </a:r>
            <a:endParaRPr lang="en-US" sz="2000" i="1" dirty="0"/>
          </a:p>
        </p:txBody>
      </p:sp>
      <p:sp>
        <p:nvSpPr>
          <p:cNvPr id="10" name="Right Brace 9"/>
          <p:cNvSpPr/>
          <p:nvPr/>
        </p:nvSpPr>
        <p:spPr>
          <a:xfrm>
            <a:off x="9345476" y="2493257"/>
            <a:ext cx="387457" cy="1782304"/>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Right Brace 10"/>
          <p:cNvSpPr/>
          <p:nvPr/>
        </p:nvSpPr>
        <p:spPr>
          <a:xfrm>
            <a:off x="9345476" y="4384732"/>
            <a:ext cx="387457" cy="684507"/>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TextBox 11"/>
          <p:cNvSpPr txBox="1"/>
          <p:nvPr/>
        </p:nvSpPr>
        <p:spPr>
          <a:xfrm>
            <a:off x="9663195" y="2484144"/>
            <a:ext cx="2200759" cy="1200329"/>
          </a:xfrm>
          <a:prstGeom prst="rect">
            <a:avLst/>
          </a:prstGeom>
          <a:noFill/>
        </p:spPr>
        <p:txBody>
          <a:bodyPr wrap="square" rtlCol="0">
            <a:spAutoFit/>
          </a:bodyPr>
          <a:lstStyle/>
          <a:p>
            <a:r>
              <a:rPr lang="en-US" dirty="0" smtClean="0"/>
              <a:t>Can exasperate angry and violent </a:t>
            </a:r>
          </a:p>
          <a:p>
            <a:r>
              <a:rPr lang="en-US" dirty="0" smtClean="0"/>
              <a:t>responses from </a:t>
            </a:r>
          </a:p>
          <a:p>
            <a:r>
              <a:rPr lang="en-US" dirty="0"/>
              <a:t>a</a:t>
            </a:r>
            <a:r>
              <a:rPr lang="en-US" dirty="0" smtClean="0"/>
              <a:t>dults in their world </a:t>
            </a:r>
            <a:endParaRPr lang="en-US" dirty="0"/>
          </a:p>
        </p:txBody>
      </p:sp>
      <p:sp>
        <p:nvSpPr>
          <p:cNvPr id="14" name="TextBox 13"/>
          <p:cNvSpPr txBox="1"/>
          <p:nvPr/>
        </p:nvSpPr>
        <p:spPr>
          <a:xfrm>
            <a:off x="9641957" y="4335218"/>
            <a:ext cx="2214918" cy="923330"/>
          </a:xfrm>
          <a:prstGeom prst="rect">
            <a:avLst/>
          </a:prstGeom>
          <a:noFill/>
        </p:spPr>
        <p:txBody>
          <a:bodyPr wrap="square" rtlCol="0">
            <a:spAutoFit/>
          </a:bodyPr>
          <a:lstStyle/>
          <a:p>
            <a:r>
              <a:rPr lang="mi-NZ" dirty="0">
                <a:ln w="0"/>
                <a:effectLst>
                  <a:outerShdw blurRad="38100" dist="19050" dir="2700000" algn="tl" rotWithShape="0">
                    <a:schemeClr val="dk1">
                      <a:alpha val="40000"/>
                    </a:schemeClr>
                  </a:outerShdw>
                </a:effectLst>
              </a:rPr>
              <a:t>Placid and at </a:t>
            </a:r>
            <a:r>
              <a:rPr lang="mi-NZ" dirty="0" smtClean="0">
                <a:ln w="0"/>
                <a:effectLst>
                  <a:outerShdw blurRad="38100" dist="19050" dir="2700000" algn="tl" rotWithShape="0">
                    <a:schemeClr val="dk1">
                      <a:alpha val="40000"/>
                    </a:schemeClr>
                  </a:outerShdw>
                </a:effectLst>
              </a:rPr>
              <a:t>risk of </a:t>
            </a:r>
          </a:p>
          <a:p>
            <a:r>
              <a:rPr lang="en-US" dirty="0">
                <a:ln w="0"/>
                <a:effectLst>
                  <a:outerShdw blurRad="38100" dist="19050" dir="2700000" algn="tl" rotWithShape="0">
                    <a:schemeClr val="dk1">
                      <a:alpha val="40000"/>
                    </a:schemeClr>
                  </a:outerShdw>
                </a:effectLst>
              </a:rPr>
              <a:t>b</a:t>
            </a:r>
            <a:r>
              <a:rPr lang="mi-NZ" dirty="0" smtClean="0">
                <a:ln w="0"/>
                <a:effectLst>
                  <a:outerShdw blurRad="38100" dist="19050" dir="2700000" algn="tl" rotWithShape="0">
                    <a:schemeClr val="dk1">
                      <a:alpha val="40000"/>
                    </a:schemeClr>
                  </a:outerShdw>
                </a:effectLst>
              </a:rPr>
              <a:t>ecoming victimised by others</a:t>
            </a:r>
            <a:endParaRPr lang="en-US" dirty="0"/>
          </a:p>
        </p:txBody>
      </p:sp>
      <p:sp>
        <p:nvSpPr>
          <p:cNvPr id="6" name="Rectangle 5"/>
          <p:cNvSpPr/>
          <p:nvPr/>
        </p:nvSpPr>
        <p:spPr>
          <a:xfrm>
            <a:off x="1" y="5780867"/>
            <a:ext cx="3564610" cy="338554"/>
          </a:xfrm>
          <a:prstGeom prst="rect">
            <a:avLst/>
          </a:prstGeom>
        </p:spPr>
        <p:txBody>
          <a:bodyPr wrap="square">
            <a:spAutoFit/>
          </a:bodyPr>
          <a:lstStyle/>
          <a:p>
            <a:r>
              <a:rPr lang="en-US" sz="1600" i="1" dirty="0" smtClean="0">
                <a:solidFill>
                  <a:srgbClr val="941102"/>
                </a:solidFill>
              </a:rPr>
              <a:t>RTLB </a:t>
            </a:r>
            <a:r>
              <a:rPr lang="en-US" sz="1600" i="1" dirty="0">
                <a:solidFill>
                  <a:srgbClr val="941102"/>
                </a:solidFill>
              </a:rPr>
              <a:t>Cluster 18 (2017)</a:t>
            </a:r>
          </a:p>
        </p:txBody>
      </p:sp>
    </p:spTree>
    <p:extLst>
      <p:ext uri="{BB962C8B-B14F-4D97-AF65-F5344CB8AC3E}">
        <p14:creationId xmlns:p14="http://schemas.microsoft.com/office/powerpoint/2010/main" val="10137292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3463745" cy="605457"/>
          </a:xfrm>
        </p:spPr>
        <p:txBody>
          <a:bodyPr/>
          <a:lstStyle/>
          <a:p>
            <a:r>
              <a:rPr lang="en-US" b="1" dirty="0" smtClean="0">
                <a:solidFill>
                  <a:srgbClr val="941102"/>
                </a:solidFill>
              </a:rPr>
              <a:t>John Bowlby</a:t>
            </a:r>
            <a:endParaRPr lang="en-US" b="1" dirty="0">
              <a:solidFill>
                <a:srgbClr val="941102"/>
              </a:solidFill>
            </a:endParaRPr>
          </a:p>
        </p:txBody>
      </p:sp>
      <p:sp>
        <p:nvSpPr>
          <p:cNvPr id="3" name="Content Placeholder 2"/>
          <p:cNvSpPr>
            <a:spLocks noGrp="1"/>
          </p:cNvSpPr>
          <p:nvPr>
            <p:ph sz="half" idx="1"/>
          </p:nvPr>
        </p:nvSpPr>
        <p:spPr>
          <a:xfrm>
            <a:off x="1447330" y="2010879"/>
            <a:ext cx="9633958" cy="781380"/>
          </a:xfrm>
          <a:solidFill>
            <a:schemeClr val="bg2">
              <a:lumMod val="75000"/>
            </a:schemeClr>
          </a:solidFill>
        </p:spPr>
        <p:txBody>
          <a:bodyPr>
            <a:normAutofit fontScale="92500" lnSpcReduction="20000"/>
          </a:bodyPr>
          <a:lstStyle/>
          <a:p>
            <a:r>
              <a:rPr lang="en-US" dirty="0" smtClean="0"/>
              <a:t>He claimed, a healthy attachment leads to a number of important functions during early childhood years which enables an infant to:</a:t>
            </a:r>
            <a:endParaRPr lang="en-US" dirty="0"/>
          </a:p>
        </p:txBody>
      </p:sp>
      <p:sp>
        <p:nvSpPr>
          <p:cNvPr id="4" name="Content Placeholder 3"/>
          <p:cNvSpPr>
            <a:spLocks noGrp="1"/>
          </p:cNvSpPr>
          <p:nvPr>
            <p:ph sz="half" idx="2"/>
          </p:nvPr>
        </p:nvSpPr>
        <p:spPr>
          <a:xfrm>
            <a:off x="1447330" y="2792257"/>
            <a:ext cx="4645152" cy="3139319"/>
          </a:xfrm>
          <a:gradFill>
            <a:gsLst>
              <a:gs pos="0">
                <a:schemeClr val="bg2">
                  <a:tint val="94000"/>
                  <a:satMod val="80000"/>
                  <a:lumMod val="106000"/>
                </a:schemeClr>
              </a:gs>
              <a:gs pos="100000">
                <a:schemeClr val="bg2">
                  <a:shade val="80000"/>
                </a:schemeClr>
              </a:gs>
            </a:gsLst>
            <a:path path="circle">
              <a:fillToRect l="50000" t="50000" r="50000" b="50000"/>
            </a:path>
          </a:gradFill>
        </p:spPr>
        <p:txBody>
          <a:bodyPr>
            <a:normAutofit fontScale="92500" lnSpcReduction="20000"/>
          </a:bodyPr>
          <a:lstStyle/>
          <a:p>
            <a:pPr marL="457200" indent="-457200">
              <a:buFont typeface="+mj-lt"/>
              <a:buAutoNum type="arabicPeriod"/>
            </a:pPr>
            <a:r>
              <a:rPr lang="en-US" dirty="0" smtClean="0"/>
              <a:t>Explore their environment with feelings of safety and security</a:t>
            </a:r>
          </a:p>
          <a:p>
            <a:pPr marL="457200" indent="-457200">
              <a:buFont typeface="+mj-lt"/>
              <a:buAutoNum type="arabicPeriod"/>
            </a:pPr>
            <a:r>
              <a:rPr lang="en-US" dirty="0" smtClean="0"/>
              <a:t>Learn basic trust</a:t>
            </a:r>
          </a:p>
          <a:p>
            <a:pPr marL="457200" indent="-457200">
              <a:buFont typeface="+mj-lt"/>
              <a:buAutoNum type="arabicPeriod"/>
            </a:pPr>
            <a:r>
              <a:rPr lang="en-US" dirty="0"/>
              <a:t>S</a:t>
            </a:r>
            <a:r>
              <a:rPr lang="en-US" dirty="0" smtClean="0"/>
              <a:t>elf regulate their emotions</a:t>
            </a:r>
          </a:p>
          <a:p>
            <a:pPr marL="457200" indent="-457200">
              <a:buFont typeface="+mj-lt"/>
              <a:buAutoNum type="arabicPeriod"/>
            </a:pPr>
            <a:r>
              <a:rPr lang="en-US" dirty="0" smtClean="0"/>
              <a:t>Build up a </a:t>
            </a:r>
            <a:r>
              <a:rPr lang="en-US" dirty="0" err="1" smtClean="0"/>
              <a:t>defence</a:t>
            </a:r>
            <a:r>
              <a:rPr lang="en-US" dirty="0" smtClean="0"/>
              <a:t> against stress and trauma</a:t>
            </a:r>
          </a:p>
          <a:p>
            <a:pPr marL="457200" indent="-457200">
              <a:buFont typeface="+mj-lt"/>
              <a:buAutoNum type="arabicPeriod"/>
            </a:pPr>
            <a:r>
              <a:rPr lang="en-US" dirty="0" smtClean="0"/>
              <a:t>Formulate a sense of identity and self worth</a:t>
            </a:r>
            <a:endParaRPr lang="en-US" dirty="0"/>
          </a:p>
        </p:txBody>
      </p:sp>
      <p:sp>
        <p:nvSpPr>
          <p:cNvPr id="5" name="TextBox 4"/>
          <p:cNvSpPr txBox="1"/>
          <p:nvPr/>
        </p:nvSpPr>
        <p:spPr>
          <a:xfrm>
            <a:off x="4912962" y="827058"/>
            <a:ext cx="5362413" cy="707886"/>
          </a:xfrm>
          <a:prstGeom prst="rect">
            <a:avLst/>
          </a:prstGeom>
          <a:noFill/>
        </p:spPr>
        <p:txBody>
          <a:bodyPr wrap="square" rtlCol="0">
            <a:spAutoFit/>
          </a:bodyPr>
          <a:lstStyle/>
          <a:p>
            <a:r>
              <a:rPr lang="en-US" sz="2000" dirty="0" smtClean="0"/>
              <a:t>A British Psychoanalyst formulated basic tenets of </a:t>
            </a:r>
          </a:p>
          <a:p>
            <a:r>
              <a:rPr lang="en-US" sz="2000" dirty="0" smtClean="0"/>
              <a:t>‘attachment theory” </a:t>
            </a:r>
            <a:endParaRPr lang="en-US" sz="2000" dirty="0"/>
          </a:p>
        </p:txBody>
      </p:sp>
      <p:sp>
        <p:nvSpPr>
          <p:cNvPr id="6" name="TextBox 5"/>
          <p:cNvSpPr txBox="1"/>
          <p:nvPr/>
        </p:nvSpPr>
        <p:spPr>
          <a:xfrm>
            <a:off x="6092482" y="2792256"/>
            <a:ext cx="4988806" cy="3139321"/>
          </a:xfrm>
          <a:prstGeom prst="rect">
            <a:avLst/>
          </a:prstGeom>
          <a:gradFill>
            <a:gsLst>
              <a:gs pos="0">
                <a:schemeClr val="bg2">
                  <a:tint val="94000"/>
                  <a:satMod val="80000"/>
                  <a:lumMod val="106000"/>
                </a:schemeClr>
              </a:gs>
              <a:gs pos="100000">
                <a:schemeClr val="bg2">
                  <a:shade val="80000"/>
                </a:schemeClr>
              </a:gs>
            </a:gsLst>
            <a:path path="circle">
              <a:fillToRect l="50000" t="50000" r="50000" b="50000"/>
            </a:path>
          </a:gradFill>
        </p:spPr>
        <p:txBody>
          <a:bodyPr wrap="square" rtlCol="0">
            <a:spAutoFit/>
          </a:bodyPr>
          <a:lstStyle/>
          <a:p>
            <a:r>
              <a:rPr lang="en-US" dirty="0" smtClean="0">
                <a:solidFill>
                  <a:srgbClr val="941102"/>
                </a:solidFill>
              </a:rPr>
              <a:t>6.   </a:t>
            </a:r>
            <a:r>
              <a:rPr lang="en-US" dirty="0" smtClean="0"/>
              <a:t>Establish a pro-social, moral outlook</a:t>
            </a:r>
          </a:p>
          <a:p>
            <a:endParaRPr lang="en-US" dirty="0" smtClean="0"/>
          </a:p>
          <a:p>
            <a:r>
              <a:rPr lang="en-US" dirty="0" smtClean="0">
                <a:solidFill>
                  <a:srgbClr val="941102"/>
                </a:solidFill>
              </a:rPr>
              <a:t>7.    </a:t>
            </a:r>
            <a:r>
              <a:rPr lang="en-US" dirty="0" smtClean="0"/>
              <a:t>A world view that people and life are basically</a:t>
            </a:r>
          </a:p>
          <a:p>
            <a:r>
              <a:rPr lang="en-US" dirty="0" smtClean="0"/>
              <a:t>     good</a:t>
            </a:r>
          </a:p>
          <a:p>
            <a:endParaRPr lang="en-US" dirty="0" smtClean="0"/>
          </a:p>
          <a:p>
            <a:endParaRPr lang="en-US" dirty="0"/>
          </a:p>
          <a:p>
            <a:endParaRPr lang="en-US" dirty="0" smtClean="0"/>
          </a:p>
          <a:p>
            <a:endParaRPr lang="en-US" dirty="0"/>
          </a:p>
          <a:p>
            <a:endParaRPr lang="en-US" dirty="0"/>
          </a:p>
          <a:p>
            <a:pPr marL="342900" indent="-342900">
              <a:buAutoNum type="arabicPeriod" startAt="7"/>
            </a:pPr>
            <a:endParaRPr lang="en-US" dirty="0" smtClean="0"/>
          </a:p>
          <a:p>
            <a:pPr marL="342900" indent="-342900">
              <a:buAutoNum type="arabicPeriod" startAt="7"/>
            </a:pPr>
            <a:endParaRPr lang="en-US" dirty="0"/>
          </a:p>
        </p:txBody>
      </p:sp>
      <p:sp>
        <p:nvSpPr>
          <p:cNvPr id="7" name="Rectangle 6"/>
          <p:cNvSpPr/>
          <p:nvPr/>
        </p:nvSpPr>
        <p:spPr>
          <a:xfrm>
            <a:off x="4628729" y="6266504"/>
            <a:ext cx="2686569" cy="369332"/>
          </a:xfrm>
          <a:prstGeom prst="rect">
            <a:avLst/>
          </a:prstGeom>
        </p:spPr>
        <p:txBody>
          <a:bodyPr wrap="none">
            <a:spAutoFit/>
          </a:bodyPr>
          <a:lstStyle/>
          <a:p>
            <a:r>
              <a:rPr lang="en-US" dirty="0">
                <a:solidFill>
                  <a:schemeClr val="bg1"/>
                </a:solidFill>
              </a:rPr>
              <a:t>Howard (2013, pg. </a:t>
            </a:r>
            <a:r>
              <a:rPr lang="en-US" dirty="0" smtClean="0">
                <a:solidFill>
                  <a:schemeClr val="bg1"/>
                </a:solidFill>
              </a:rPr>
              <a:t>26 </a:t>
            </a:r>
            <a:r>
              <a:rPr lang="en-US" dirty="0">
                <a:solidFill>
                  <a:schemeClr val="bg1"/>
                </a:solidFill>
              </a:rPr>
              <a:t>-</a:t>
            </a:r>
            <a:r>
              <a:rPr lang="en-US" dirty="0" smtClean="0">
                <a:solidFill>
                  <a:schemeClr val="bg1"/>
                </a:solidFill>
              </a:rPr>
              <a:t>27) </a:t>
            </a:r>
            <a:endParaRPr lang="en-US" dirty="0">
              <a:solidFill>
                <a:schemeClr val="bg1"/>
              </a:solidFill>
            </a:endParaRPr>
          </a:p>
        </p:txBody>
      </p:sp>
      <p:sp>
        <p:nvSpPr>
          <p:cNvPr id="8" name="Rectangle 7"/>
          <p:cNvSpPr/>
          <p:nvPr/>
        </p:nvSpPr>
        <p:spPr>
          <a:xfrm>
            <a:off x="89027" y="5746911"/>
            <a:ext cx="2267095" cy="369332"/>
          </a:xfrm>
          <a:prstGeom prst="rect">
            <a:avLst/>
          </a:prstGeom>
        </p:spPr>
        <p:txBody>
          <a:bodyPr wrap="none">
            <a:spAutoFit/>
          </a:bodyPr>
          <a:lstStyle/>
          <a:p>
            <a:r>
              <a:rPr lang="en-US" i="1" dirty="0" smtClean="0">
                <a:solidFill>
                  <a:srgbClr val="941102"/>
                </a:solidFill>
              </a:rPr>
              <a:t>RTLB </a:t>
            </a:r>
            <a:r>
              <a:rPr lang="en-US" i="1" dirty="0">
                <a:solidFill>
                  <a:srgbClr val="941102"/>
                </a:solidFill>
              </a:rPr>
              <a:t>Cluster 18 (2017)</a:t>
            </a:r>
          </a:p>
        </p:txBody>
      </p:sp>
    </p:spTree>
    <p:extLst>
      <p:ext uri="{BB962C8B-B14F-4D97-AF65-F5344CB8AC3E}">
        <p14:creationId xmlns:p14="http://schemas.microsoft.com/office/powerpoint/2010/main" val="10944042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9218" y="804889"/>
            <a:ext cx="3959690" cy="512467"/>
          </a:xfrm>
        </p:spPr>
        <p:txBody>
          <a:bodyPr>
            <a:normAutofit fontScale="90000"/>
          </a:bodyPr>
          <a:lstStyle/>
          <a:p>
            <a:r>
              <a:rPr lang="en-US" b="1" dirty="0" smtClean="0">
                <a:solidFill>
                  <a:srgbClr val="941102"/>
                </a:solidFill>
              </a:rPr>
              <a:t>Mary </a:t>
            </a:r>
            <a:r>
              <a:rPr lang="en-US" b="1" dirty="0" err="1" smtClean="0">
                <a:solidFill>
                  <a:srgbClr val="941102"/>
                </a:solidFill>
              </a:rPr>
              <a:t>ainsworth</a:t>
            </a:r>
            <a:endParaRPr lang="en-US" b="1" dirty="0">
              <a:solidFill>
                <a:srgbClr val="941102"/>
              </a:solidFill>
            </a:endParaRPr>
          </a:p>
        </p:txBody>
      </p:sp>
      <p:sp>
        <p:nvSpPr>
          <p:cNvPr id="4" name="Content Placeholder 3"/>
          <p:cNvSpPr>
            <a:spLocks noGrp="1"/>
          </p:cNvSpPr>
          <p:nvPr>
            <p:ph sz="half" idx="2"/>
          </p:nvPr>
        </p:nvSpPr>
        <p:spPr>
          <a:xfrm>
            <a:off x="1449219" y="1859797"/>
            <a:ext cx="4672612" cy="582822"/>
          </a:xfrm>
          <a:gradFill flip="none" rotWithShape="1">
            <a:gsLst>
              <a:gs pos="0">
                <a:schemeClr val="accent1">
                  <a:lumMod val="75000"/>
                </a:schemeClr>
              </a:gs>
              <a:gs pos="50000">
                <a:schemeClr val="accent1">
                  <a:tint val="44500"/>
                  <a:satMod val="160000"/>
                </a:schemeClr>
              </a:gs>
              <a:gs pos="100000">
                <a:schemeClr val="accent1">
                  <a:tint val="23500"/>
                  <a:satMod val="160000"/>
                </a:schemeClr>
              </a:gs>
            </a:gsLst>
            <a:path path="circle">
              <a:fillToRect t="100000" r="100000"/>
            </a:path>
            <a:tileRect l="-100000" b="-100000"/>
          </a:gradFill>
        </p:spPr>
        <p:txBody>
          <a:bodyPr>
            <a:normAutofit fontScale="85000" lnSpcReduction="20000"/>
          </a:bodyPr>
          <a:lstStyle/>
          <a:p>
            <a:pPr marL="0" indent="0">
              <a:buNone/>
            </a:pPr>
            <a:r>
              <a:rPr lang="en-US" sz="1800" dirty="0" smtClean="0"/>
              <a:t>WITHIN INSECURE ATTACHMENT AINSWORTH WENT ON TO DESCRIBE 3 SUBGROUPS</a:t>
            </a:r>
          </a:p>
        </p:txBody>
      </p:sp>
      <p:sp>
        <p:nvSpPr>
          <p:cNvPr id="5" name="Rectangle 4"/>
          <p:cNvSpPr/>
          <p:nvPr/>
        </p:nvSpPr>
        <p:spPr>
          <a:xfrm>
            <a:off x="5202263" y="804889"/>
            <a:ext cx="5848027" cy="707886"/>
          </a:xfrm>
          <a:prstGeom prst="rect">
            <a:avLst/>
          </a:prstGeom>
        </p:spPr>
        <p:txBody>
          <a:bodyPr wrap="square">
            <a:spAutoFit/>
          </a:bodyPr>
          <a:lstStyle/>
          <a:p>
            <a:r>
              <a:rPr lang="en-US" sz="2000" dirty="0"/>
              <a:t>A </a:t>
            </a:r>
            <a:r>
              <a:rPr lang="en-US" sz="2000" dirty="0" smtClean="0"/>
              <a:t>Canadian Psychologist developed a methodology within Secure and Insecure Attachment</a:t>
            </a:r>
            <a:endParaRPr lang="en-US" sz="2000" dirty="0"/>
          </a:p>
        </p:txBody>
      </p:sp>
      <p:sp>
        <p:nvSpPr>
          <p:cNvPr id="6" name="Content Placeholder 3"/>
          <p:cNvSpPr txBox="1">
            <a:spLocks/>
          </p:cNvSpPr>
          <p:nvPr/>
        </p:nvSpPr>
        <p:spPr>
          <a:xfrm>
            <a:off x="1449216" y="2445892"/>
            <a:ext cx="9601075" cy="793253"/>
          </a:xfrm>
          <a:prstGeom prst="rect">
            <a:avLst/>
          </a:prstGeom>
          <a:gradFill flip="none" rotWithShape="1">
            <a:gsLst>
              <a:gs pos="0">
                <a:schemeClr val="bg2">
                  <a:lumMod val="75000"/>
                </a:schemeClr>
              </a:gs>
              <a:gs pos="50000">
                <a:srgbClr val="D8B595">
                  <a:tint val="44500"/>
                  <a:satMod val="160000"/>
                </a:srgbClr>
              </a:gs>
              <a:gs pos="100000">
                <a:srgbClr val="D8B595">
                  <a:tint val="23500"/>
                  <a:satMod val="160000"/>
                </a:srgbClr>
              </a:gs>
            </a:gsLst>
            <a:lin ang="5400000" scaled="1"/>
            <a:tileRect/>
          </a:gradFill>
        </p:spPr>
        <p:txBody>
          <a:bodyPr vert="horz" lIns="91440" tIns="45720" rIns="91440" bIns="45720" rtlCol="0">
            <a:noAutofit/>
          </a:bodyPr>
          <a:lst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a:lstStyle>
          <a:p>
            <a:pPr marL="0" indent="0">
              <a:buNone/>
            </a:pPr>
            <a:r>
              <a:rPr lang="en-US" sz="1800" b="1" dirty="0" smtClean="0">
                <a:solidFill>
                  <a:srgbClr val="941102"/>
                </a:solidFill>
              </a:rPr>
              <a:t>Resistant Attachment </a:t>
            </a:r>
            <a:r>
              <a:rPr lang="en-US" sz="1800" dirty="0" smtClean="0"/>
              <a:t>– is displayed where the child becomes extremely distressed by separation, clinging to their parent, the child can both desire and repel parental contact and support</a:t>
            </a:r>
            <a:endParaRPr lang="en-US" sz="1800" dirty="0"/>
          </a:p>
        </p:txBody>
      </p:sp>
      <p:sp>
        <p:nvSpPr>
          <p:cNvPr id="8" name="Rectangle 7"/>
          <p:cNvSpPr/>
          <p:nvPr/>
        </p:nvSpPr>
        <p:spPr>
          <a:xfrm>
            <a:off x="1449217" y="3247989"/>
            <a:ext cx="9601074" cy="923330"/>
          </a:xfrm>
          <a:prstGeom prst="rect">
            <a:avLst/>
          </a:prstGeom>
          <a:gradFill>
            <a:gsLst>
              <a:gs pos="0">
                <a:schemeClr val="bg2">
                  <a:lumMod val="66000"/>
                </a:schemeClr>
              </a:gs>
              <a:gs pos="100000">
                <a:schemeClr val="bg2">
                  <a:shade val="80000"/>
                </a:schemeClr>
              </a:gs>
            </a:gsLst>
            <a:path path="circle">
              <a:fillToRect l="50000" t="50000" r="50000" b="50000"/>
            </a:path>
          </a:gradFill>
        </p:spPr>
        <p:txBody>
          <a:bodyPr wrap="square">
            <a:spAutoFit/>
          </a:bodyPr>
          <a:lstStyle/>
          <a:p>
            <a:r>
              <a:rPr lang="en-US" b="1" dirty="0" smtClean="0">
                <a:solidFill>
                  <a:srgbClr val="941102"/>
                </a:solidFill>
              </a:rPr>
              <a:t>Avoidant Attachment </a:t>
            </a:r>
            <a:r>
              <a:rPr lang="en-US" dirty="0" smtClean="0"/>
              <a:t>– avoids the parent on reunion or approaches them only indirectly, the child shows little or no distress when the parent leaves and actively avoids and ignores the parent upon reunion</a:t>
            </a:r>
            <a:endParaRPr lang="en-US" dirty="0"/>
          </a:p>
        </p:txBody>
      </p:sp>
      <p:sp>
        <p:nvSpPr>
          <p:cNvPr id="9" name="Rectangle 8"/>
          <p:cNvSpPr/>
          <p:nvPr/>
        </p:nvSpPr>
        <p:spPr>
          <a:xfrm>
            <a:off x="1449215" y="4171319"/>
            <a:ext cx="9601075" cy="923330"/>
          </a:xfrm>
          <a:prstGeom prst="rect">
            <a:avLst/>
          </a:prstGeom>
          <a:gradFill>
            <a:gsLst>
              <a:gs pos="73000">
                <a:srgbClr val="D8B595">
                  <a:lumMod val="84000"/>
                </a:srgbClr>
              </a:gs>
              <a:gs pos="100000">
                <a:schemeClr val="bg2">
                  <a:shade val="80000"/>
                </a:schemeClr>
              </a:gs>
            </a:gsLst>
            <a:path path="circle">
              <a:fillToRect l="50000" t="50000" r="50000" b="50000"/>
            </a:path>
          </a:gradFill>
        </p:spPr>
        <p:txBody>
          <a:bodyPr wrap="square">
            <a:spAutoFit/>
          </a:bodyPr>
          <a:lstStyle/>
          <a:p>
            <a:r>
              <a:rPr lang="en-US" b="1" dirty="0" err="1" smtClean="0">
                <a:solidFill>
                  <a:srgbClr val="941102"/>
                </a:solidFill>
              </a:rPr>
              <a:t>Disorganised</a:t>
            </a:r>
            <a:r>
              <a:rPr lang="en-US" b="1" dirty="0" smtClean="0">
                <a:solidFill>
                  <a:srgbClr val="941102"/>
                </a:solidFill>
              </a:rPr>
              <a:t>  </a:t>
            </a:r>
            <a:r>
              <a:rPr lang="en-US" b="1" dirty="0">
                <a:solidFill>
                  <a:srgbClr val="941102"/>
                </a:solidFill>
              </a:rPr>
              <a:t>Attachment </a:t>
            </a:r>
            <a:r>
              <a:rPr lang="en-US" dirty="0"/>
              <a:t>– </a:t>
            </a:r>
            <a:r>
              <a:rPr lang="en-US" dirty="0" smtClean="0"/>
              <a:t>where there is no predictable or effective pattern of </a:t>
            </a:r>
            <a:r>
              <a:rPr lang="en-US" dirty="0" err="1" smtClean="0"/>
              <a:t>behaviours</a:t>
            </a:r>
            <a:r>
              <a:rPr lang="en-US" dirty="0" smtClean="0"/>
              <a:t> exhibited by the stressed infant or child to elicit caregiving from the parent. The child may seek closeness yet avoid it at the same time</a:t>
            </a:r>
            <a:endParaRPr lang="en-US" dirty="0"/>
          </a:p>
        </p:txBody>
      </p:sp>
      <p:sp>
        <p:nvSpPr>
          <p:cNvPr id="10" name="Rectangle 9"/>
          <p:cNvSpPr/>
          <p:nvPr/>
        </p:nvSpPr>
        <p:spPr>
          <a:xfrm>
            <a:off x="5031685" y="6251005"/>
            <a:ext cx="2686569" cy="369332"/>
          </a:xfrm>
          <a:prstGeom prst="rect">
            <a:avLst/>
          </a:prstGeom>
        </p:spPr>
        <p:txBody>
          <a:bodyPr wrap="none">
            <a:spAutoFit/>
          </a:bodyPr>
          <a:lstStyle/>
          <a:p>
            <a:r>
              <a:rPr lang="en-US" dirty="0">
                <a:solidFill>
                  <a:schemeClr val="bg1"/>
                </a:solidFill>
              </a:rPr>
              <a:t>Howard (2013, pg. </a:t>
            </a:r>
            <a:r>
              <a:rPr lang="en-US" dirty="0" smtClean="0">
                <a:solidFill>
                  <a:schemeClr val="bg1"/>
                </a:solidFill>
              </a:rPr>
              <a:t>27 -30) </a:t>
            </a:r>
            <a:endParaRPr lang="en-US" dirty="0">
              <a:solidFill>
                <a:schemeClr val="bg1"/>
              </a:solidFill>
            </a:endParaRPr>
          </a:p>
        </p:txBody>
      </p:sp>
      <p:sp>
        <p:nvSpPr>
          <p:cNvPr id="3" name="Rectangle 2"/>
          <p:cNvSpPr/>
          <p:nvPr/>
        </p:nvSpPr>
        <p:spPr>
          <a:xfrm>
            <a:off x="104646" y="5723776"/>
            <a:ext cx="2267095" cy="369332"/>
          </a:xfrm>
          <a:prstGeom prst="rect">
            <a:avLst/>
          </a:prstGeom>
        </p:spPr>
        <p:txBody>
          <a:bodyPr wrap="none">
            <a:spAutoFit/>
          </a:bodyPr>
          <a:lstStyle/>
          <a:p>
            <a:r>
              <a:rPr lang="en-US" i="1" dirty="0" smtClean="0">
                <a:solidFill>
                  <a:srgbClr val="941102"/>
                </a:solidFill>
              </a:rPr>
              <a:t>RTLB </a:t>
            </a:r>
            <a:r>
              <a:rPr lang="en-US" i="1" dirty="0">
                <a:solidFill>
                  <a:srgbClr val="941102"/>
                </a:solidFill>
              </a:rPr>
              <a:t>Cluster 18 (2017)</a:t>
            </a:r>
          </a:p>
        </p:txBody>
      </p:sp>
    </p:spTree>
    <p:extLst>
      <p:ext uri="{BB962C8B-B14F-4D97-AF65-F5344CB8AC3E}">
        <p14:creationId xmlns:p14="http://schemas.microsoft.com/office/powerpoint/2010/main" val="8760884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4772" y="325464"/>
            <a:ext cx="3452794" cy="1155297"/>
          </a:xfrm>
        </p:spPr>
        <p:txBody>
          <a:bodyPr/>
          <a:lstStyle/>
          <a:p>
            <a:r>
              <a:rPr lang="en-US" b="1" dirty="0" smtClean="0">
                <a:solidFill>
                  <a:srgbClr val="941102"/>
                </a:solidFill>
              </a:rPr>
              <a:t>THE EARLY CHILDHOOD BRAIN</a:t>
            </a:r>
            <a:endParaRPr lang="en-US" b="1" dirty="0">
              <a:solidFill>
                <a:srgbClr val="941102"/>
              </a:solidFill>
            </a:endParaRPr>
          </a:p>
        </p:txBody>
      </p:sp>
      <p:sp>
        <p:nvSpPr>
          <p:cNvPr id="4" name="Text Placeholder 3"/>
          <p:cNvSpPr>
            <a:spLocks noGrp="1"/>
          </p:cNvSpPr>
          <p:nvPr>
            <p:ph type="body" sz="half" idx="2"/>
          </p:nvPr>
        </p:nvSpPr>
        <p:spPr>
          <a:xfrm>
            <a:off x="512859" y="1744233"/>
            <a:ext cx="3454707" cy="1897869"/>
          </a:xfrm>
          <a:gradFill flip="none" rotWithShape="1">
            <a:gsLst>
              <a:gs pos="4000">
                <a:srgbClr val="00B0F0"/>
              </a:gs>
              <a:gs pos="41000">
                <a:schemeClr val="bg2">
                  <a:shade val="80000"/>
                </a:schemeClr>
              </a:gs>
            </a:gsLst>
            <a:path path="circle">
              <a:fillToRect l="100000" b="100000"/>
            </a:path>
            <a:tileRect t="-100000" r="-100000"/>
          </a:gradFill>
        </p:spPr>
        <p:txBody>
          <a:bodyPr>
            <a:normAutofit lnSpcReduction="10000"/>
          </a:bodyPr>
          <a:lstStyle/>
          <a:p>
            <a:r>
              <a:rPr lang="en-US" sz="2000" dirty="0" smtClean="0"/>
              <a:t>Grows and develops faster in early childhood than at any other stage in ones life and the way in which it develops is </a:t>
            </a:r>
            <a:r>
              <a:rPr lang="en-US" sz="2000" b="1" dirty="0" smtClean="0"/>
              <a:t>critical</a:t>
            </a:r>
            <a:endParaRPr lang="en-US" sz="2000" b="1" dirty="0"/>
          </a:p>
        </p:txBody>
      </p:sp>
      <p:sp>
        <p:nvSpPr>
          <p:cNvPr id="6" name="TextBox 5"/>
          <p:cNvSpPr txBox="1"/>
          <p:nvPr/>
        </p:nvSpPr>
        <p:spPr>
          <a:xfrm>
            <a:off x="512858" y="4797399"/>
            <a:ext cx="3454708" cy="923330"/>
          </a:xfrm>
          <a:prstGeom prst="rect">
            <a:avLst/>
          </a:prstGeom>
          <a:gradFill flip="none" rotWithShape="1">
            <a:gsLst>
              <a:gs pos="0">
                <a:srgbClr val="00B0F0"/>
              </a:gs>
              <a:gs pos="100000">
                <a:schemeClr val="bg2">
                  <a:shade val="80000"/>
                </a:schemeClr>
              </a:gs>
            </a:gsLst>
            <a:path path="circle">
              <a:fillToRect l="100000" t="100000"/>
            </a:path>
            <a:tileRect r="-100000" b="-100000"/>
          </a:gradFill>
        </p:spPr>
        <p:txBody>
          <a:bodyPr wrap="square" rtlCol="0">
            <a:spAutoFit/>
          </a:bodyPr>
          <a:lstStyle/>
          <a:p>
            <a:r>
              <a:rPr lang="en-US" dirty="0"/>
              <a:t>Abuse, neglect and malnutrition can have a significant impact on early brain development</a:t>
            </a:r>
          </a:p>
        </p:txBody>
      </p:sp>
      <p:sp>
        <p:nvSpPr>
          <p:cNvPr id="7" name="Rectangle 6"/>
          <p:cNvSpPr/>
          <p:nvPr/>
        </p:nvSpPr>
        <p:spPr>
          <a:xfrm>
            <a:off x="4865009" y="6235507"/>
            <a:ext cx="2750689" cy="369332"/>
          </a:xfrm>
          <a:prstGeom prst="rect">
            <a:avLst/>
          </a:prstGeom>
        </p:spPr>
        <p:txBody>
          <a:bodyPr wrap="none">
            <a:spAutoFit/>
          </a:bodyPr>
          <a:lstStyle/>
          <a:p>
            <a:r>
              <a:rPr lang="en-US" dirty="0">
                <a:solidFill>
                  <a:schemeClr val="bg1"/>
                </a:solidFill>
              </a:rPr>
              <a:t>Howard (2013, pg. </a:t>
            </a:r>
            <a:r>
              <a:rPr lang="en-US" dirty="0" smtClean="0">
                <a:solidFill>
                  <a:schemeClr val="bg1"/>
                </a:solidFill>
              </a:rPr>
              <a:t>30 - 40) </a:t>
            </a:r>
            <a:endParaRPr lang="en-US" dirty="0">
              <a:solidFill>
                <a:schemeClr val="bg1"/>
              </a:solidFill>
            </a:endParaRPr>
          </a:p>
        </p:txBody>
      </p:sp>
      <p:sp>
        <p:nvSpPr>
          <p:cNvPr id="9" name="Rectangle 8"/>
          <p:cNvSpPr/>
          <p:nvPr/>
        </p:nvSpPr>
        <p:spPr>
          <a:xfrm>
            <a:off x="508146" y="3789383"/>
            <a:ext cx="3459420" cy="923330"/>
          </a:xfrm>
          <a:prstGeom prst="rect">
            <a:avLst/>
          </a:prstGeom>
          <a:gradFill>
            <a:gsLst>
              <a:gs pos="0">
                <a:srgbClr val="00B0F0"/>
              </a:gs>
              <a:gs pos="100000">
                <a:schemeClr val="bg2">
                  <a:shade val="80000"/>
                </a:schemeClr>
              </a:gs>
            </a:gsLst>
            <a:path path="circle">
              <a:fillToRect l="50000" t="50000" r="50000" b="50000"/>
            </a:path>
          </a:gradFill>
        </p:spPr>
        <p:txBody>
          <a:bodyPr wrap="square">
            <a:spAutoFit/>
          </a:bodyPr>
          <a:lstStyle/>
          <a:p>
            <a:r>
              <a:rPr lang="en-US" dirty="0" smtClean="0"/>
              <a:t>90% of a child’s </a:t>
            </a:r>
          </a:p>
          <a:p>
            <a:r>
              <a:rPr lang="en-US" dirty="0" smtClean="0"/>
              <a:t>brain development </a:t>
            </a:r>
          </a:p>
          <a:p>
            <a:r>
              <a:rPr lang="en-US" dirty="0" smtClean="0"/>
              <a:t>happens before age 5</a:t>
            </a:r>
            <a:endParaRPr lang="en-US" dirty="0"/>
          </a:p>
        </p:txBody>
      </p:sp>
      <p:pic>
        <p:nvPicPr>
          <p:cNvPr id="11" name="Picture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28705" y="-2651"/>
            <a:ext cx="6089111" cy="6108983"/>
          </a:xfrm>
          <a:prstGeom prst="rect">
            <a:avLst/>
          </a:prstGeom>
        </p:spPr>
      </p:pic>
      <p:sp>
        <p:nvSpPr>
          <p:cNvPr id="3" name="Rectangle 2"/>
          <p:cNvSpPr/>
          <p:nvPr/>
        </p:nvSpPr>
        <p:spPr>
          <a:xfrm>
            <a:off x="164007" y="5766058"/>
            <a:ext cx="2267095" cy="369332"/>
          </a:xfrm>
          <a:prstGeom prst="rect">
            <a:avLst/>
          </a:prstGeom>
        </p:spPr>
        <p:txBody>
          <a:bodyPr wrap="none">
            <a:spAutoFit/>
          </a:bodyPr>
          <a:lstStyle/>
          <a:p>
            <a:r>
              <a:rPr lang="en-US" i="1" dirty="0" smtClean="0">
                <a:solidFill>
                  <a:srgbClr val="941102"/>
                </a:solidFill>
              </a:rPr>
              <a:t>RTLB </a:t>
            </a:r>
            <a:r>
              <a:rPr lang="en-US" i="1" dirty="0">
                <a:solidFill>
                  <a:srgbClr val="941102"/>
                </a:solidFill>
              </a:rPr>
              <a:t>Cluster 18 (2017)</a:t>
            </a:r>
          </a:p>
        </p:txBody>
      </p:sp>
    </p:spTree>
    <p:extLst>
      <p:ext uri="{BB962C8B-B14F-4D97-AF65-F5344CB8AC3E}">
        <p14:creationId xmlns:p14="http://schemas.microsoft.com/office/powerpoint/2010/main" val="16139392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326" y="525919"/>
            <a:ext cx="6997359" cy="1059305"/>
          </a:xfrm>
        </p:spPr>
        <p:txBody>
          <a:bodyPr/>
          <a:lstStyle/>
          <a:p>
            <a:r>
              <a:rPr lang="en-US" b="1" dirty="0" smtClean="0">
                <a:solidFill>
                  <a:srgbClr val="941102"/>
                </a:solidFill>
              </a:rPr>
              <a:t>What does this look like at school?</a:t>
            </a:r>
            <a:endParaRPr lang="en-US" b="1" dirty="0">
              <a:solidFill>
                <a:srgbClr val="941102"/>
              </a:solidFill>
            </a:endParaRPr>
          </a:p>
        </p:txBody>
      </p:sp>
      <p:sp>
        <p:nvSpPr>
          <p:cNvPr id="3" name="Content Placeholder 2"/>
          <p:cNvSpPr>
            <a:spLocks noGrp="1"/>
          </p:cNvSpPr>
          <p:nvPr>
            <p:ph sz="half" idx="1"/>
          </p:nvPr>
        </p:nvSpPr>
        <p:spPr>
          <a:xfrm>
            <a:off x="457326" y="1864194"/>
            <a:ext cx="4802816" cy="3528105"/>
          </a:xfrm>
          <a:gradFill flip="none" rotWithShape="1">
            <a:gsLst>
              <a:gs pos="0">
                <a:srgbClr val="FFC000"/>
              </a:gs>
              <a:gs pos="100000">
                <a:schemeClr val="bg2">
                  <a:shade val="80000"/>
                </a:schemeClr>
              </a:gs>
            </a:gsLst>
            <a:path path="circle">
              <a:fillToRect l="100000" b="100000"/>
            </a:path>
            <a:tileRect t="-100000" r="-100000"/>
          </a:gradFill>
        </p:spPr>
        <p:txBody>
          <a:bodyPr>
            <a:normAutofit/>
          </a:bodyPr>
          <a:lstStyle/>
          <a:p>
            <a:pPr marL="0" indent="0">
              <a:buNone/>
            </a:pPr>
            <a:r>
              <a:rPr lang="en-US" dirty="0" smtClean="0"/>
              <a:t>Calm, healthy students will interact with their school and world mostly via the cortex. When experiencing some stress, brain activity may shift to subcortical areas in order to heighten their senses and help them to detect and deal with any perceived threat or upset. They will be able to manage the ups and downs of the school day either independently or with help from others.</a:t>
            </a:r>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9167032" y="0"/>
            <a:ext cx="2704669" cy="1864194"/>
          </a:xfrm>
        </p:spPr>
      </p:pic>
      <p:sp>
        <p:nvSpPr>
          <p:cNvPr id="8" name="TextBox 7"/>
          <p:cNvSpPr txBox="1"/>
          <p:nvPr/>
        </p:nvSpPr>
        <p:spPr>
          <a:xfrm>
            <a:off x="5260142" y="1864194"/>
            <a:ext cx="6611559" cy="3600986"/>
          </a:xfrm>
          <a:prstGeom prst="rect">
            <a:avLst/>
          </a:prstGeom>
          <a:gradFill flip="none" rotWithShape="1">
            <a:gsLst>
              <a:gs pos="62000">
                <a:schemeClr val="accent6">
                  <a:lumMod val="93000"/>
                  <a:lumOff val="7000"/>
                  <a:alpha val="98000"/>
                </a:schemeClr>
              </a:gs>
              <a:gs pos="14000">
                <a:schemeClr val="bg2">
                  <a:shade val="80000"/>
                </a:schemeClr>
              </a:gs>
            </a:gsLst>
            <a:path path="circle">
              <a:fillToRect l="50000" t="50000" r="50000" b="50000"/>
            </a:path>
            <a:tileRect/>
          </a:gradFill>
        </p:spPr>
        <p:txBody>
          <a:bodyPr wrap="square" rtlCol="0">
            <a:spAutoFit/>
          </a:bodyPr>
          <a:lstStyle/>
          <a:p>
            <a:r>
              <a:rPr lang="en-US" sz="1900" dirty="0" smtClean="0"/>
              <a:t>Students suffering from dis-</a:t>
            </a:r>
            <a:r>
              <a:rPr lang="en-US" sz="1900" dirty="0" err="1" smtClean="0"/>
              <a:t>organised</a:t>
            </a:r>
            <a:r>
              <a:rPr lang="en-US" sz="1900" dirty="0" smtClean="0"/>
              <a:t> attachment and trauma tend to present at school with either hyper-arousal, anxiety and be in fight, flight or freeze mode.  These children arrive at the school gate with already raised levels of stress hormones and far more rapid pulse rates. Responses will often come from the brain stem which inhibits the child’s ability to apply logic, problem solve or settle emotionally.  It may take little for them to overreact to environmental triggers,  they may be over sensitive to certain facial expressions, loud noises, sounds, smell, touch or proximity to others. Certain stimuli can trigger fear or terror and an overwhelming stress reaction putting the child into flight, fight or freeze mode.</a:t>
            </a:r>
            <a:endParaRPr lang="en-US" sz="1900" dirty="0"/>
          </a:p>
        </p:txBody>
      </p:sp>
      <p:sp>
        <p:nvSpPr>
          <p:cNvPr id="9" name="Rectangle 8"/>
          <p:cNvSpPr/>
          <p:nvPr/>
        </p:nvSpPr>
        <p:spPr>
          <a:xfrm>
            <a:off x="4472682" y="6235508"/>
            <a:ext cx="2750689" cy="369332"/>
          </a:xfrm>
          <a:prstGeom prst="rect">
            <a:avLst/>
          </a:prstGeom>
        </p:spPr>
        <p:txBody>
          <a:bodyPr wrap="none">
            <a:spAutoFit/>
          </a:bodyPr>
          <a:lstStyle/>
          <a:p>
            <a:r>
              <a:rPr lang="en-US" dirty="0">
                <a:solidFill>
                  <a:schemeClr val="bg1"/>
                </a:solidFill>
              </a:rPr>
              <a:t>Howard (2013, pg. </a:t>
            </a:r>
            <a:r>
              <a:rPr lang="en-US" dirty="0" smtClean="0">
                <a:solidFill>
                  <a:schemeClr val="bg1"/>
                </a:solidFill>
              </a:rPr>
              <a:t>40 </a:t>
            </a:r>
            <a:r>
              <a:rPr lang="en-US" dirty="0">
                <a:solidFill>
                  <a:schemeClr val="bg1"/>
                </a:solidFill>
              </a:rPr>
              <a:t>- </a:t>
            </a:r>
            <a:r>
              <a:rPr lang="en-US" dirty="0" smtClean="0">
                <a:solidFill>
                  <a:schemeClr val="bg1"/>
                </a:solidFill>
              </a:rPr>
              <a:t>45) </a:t>
            </a:r>
            <a:endParaRPr lang="en-US" dirty="0">
              <a:solidFill>
                <a:schemeClr val="bg1"/>
              </a:solidFill>
            </a:endParaRPr>
          </a:p>
        </p:txBody>
      </p:sp>
      <p:sp>
        <p:nvSpPr>
          <p:cNvPr id="10" name="TextBox 9"/>
          <p:cNvSpPr txBox="1"/>
          <p:nvPr/>
        </p:nvSpPr>
        <p:spPr>
          <a:xfrm>
            <a:off x="457326" y="5392299"/>
            <a:ext cx="11414375" cy="646331"/>
          </a:xfrm>
          <a:prstGeom prst="rect">
            <a:avLst/>
          </a:prstGeom>
          <a:gradFill flip="none" rotWithShape="1">
            <a:gsLst>
              <a:gs pos="48000">
                <a:srgbClr val="FFC000"/>
              </a:gs>
              <a:gs pos="9000">
                <a:schemeClr val="accent6">
                  <a:lumMod val="0"/>
                  <a:lumOff val="100000"/>
                </a:schemeClr>
              </a:gs>
              <a:gs pos="100000">
                <a:schemeClr val="accent6">
                  <a:lumMod val="100000"/>
                </a:schemeClr>
              </a:gs>
            </a:gsLst>
            <a:path path="circle">
              <a:fillToRect l="50000" t="-80000" r="50000" b="180000"/>
            </a:path>
            <a:tileRect/>
          </a:gradFill>
        </p:spPr>
        <p:txBody>
          <a:bodyPr wrap="square" rtlCol="0">
            <a:spAutoFit/>
          </a:bodyPr>
          <a:lstStyle/>
          <a:p>
            <a:r>
              <a:rPr lang="en-US" dirty="0" smtClean="0"/>
              <a:t>Neuroscience has made it very clear that the inner and unseen damage inflicted by trauma or </a:t>
            </a:r>
            <a:r>
              <a:rPr lang="en-US" dirty="0" err="1" smtClean="0"/>
              <a:t>disorganised</a:t>
            </a:r>
            <a:r>
              <a:rPr lang="en-US" dirty="0" smtClean="0"/>
              <a:t> attachment can have significant long-term </a:t>
            </a:r>
            <a:r>
              <a:rPr lang="en-US" dirty="0" err="1" smtClean="0"/>
              <a:t>behavioural</a:t>
            </a:r>
            <a:r>
              <a:rPr lang="en-US" dirty="0" smtClean="0"/>
              <a:t> and emotional outcomes. </a:t>
            </a:r>
            <a:endParaRPr lang="en-US" dirty="0"/>
          </a:p>
        </p:txBody>
      </p:sp>
      <p:sp>
        <p:nvSpPr>
          <p:cNvPr id="4" name="Rectangle 3"/>
          <p:cNvSpPr/>
          <p:nvPr/>
        </p:nvSpPr>
        <p:spPr>
          <a:xfrm>
            <a:off x="457326" y="6420174"/>
            <a:ext cx="2267095" cy="369332"/>
          </a:xfrm>
          <a:prstGeom prst="rect">
            <a:avLst/>
          </a:prstGeom>
        </p:spPr>
        <p:txBody>
          <a:bodyPr wrap="none">
            <a:spAutoFit/>
          </a:bodyPr>
          <a:lstStyle/>
          <a:p>
            <a:r>
              <a:rPr lang="en-US" i="1" dirty="0" smtClean="0">
                <a:solidFill>
                  <a:srgbClr val="941102"/>
                </a:solidFill>
              </a:rPr>
              <a:t>RTLB </a:t>
            </a:r>
            <a:r>
              <a:rPr lang="en-US" i="1" dirty="0">
                <a:solidFill>
                  <a:srgbClr val="941102"/>
                </a:solidFill>
              </a:rPr>
              <a:t>Cluster 18 (2017)</a:t>
            </a:r>
          </a:p>
        </p:txBody>
      </p:sp>
    </p:spTree>
    <p:extLst>
      <p:ext uri="{BB962C8B-B14F-4D97-AF65-F5344CB8AC3E}">
        <p14:creationId xmlns:p14="http://schemas.microsoft.com/office/powerpoint/2010/main" val="14331957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326" y="525919"/>
            <a:ext cx="6997359" cy="1059305"/>
          </a:xfrm>
        </p:spPr>
        <p:txBody>
          <a:bodyPr/>
          <a:lstStyle/>
          <a:p>
            <a:r>
              <a:rPr lang="en-US" b="1" dirty="0" smtClean="0">
                <a:solidFill>
                  <a:srgbClr val="941102"/>
                </a:solidFill>
              </a:rPr>
              <a:t>What does this look like at school?</a:t>
            </a:r>
            <a:endParaRPr lang="en-US" b="1" dirty="0">
              <a:solidFill>
                <a:srgbClr val="941102"/>
              </a:solidFill>
            </a:endParaRPr>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9167032" y="0"/>
            <a:ext cx="2704669" cy="1864194"/>
          </a:xfrm>
        </p:spPr>
      </p:pic>
      <p:sp>
        <p:nvSpPr>
          <p:cNvPr id="8" name="TextBox 7"/>
          <p:cNvSpPr txBox="1"/>
          <p:nvPr/>
        </p:nvSpPr>
        <p:spPr>
          <a:xfrm>
            <a:off x="340963" y="1864193"/>
            <a:ext cx="5858360" cy="3108543"/>
          </a:xfrm>
          <a:prstGeom prst="rect">
            <a:avLst/>
          </a:prstGeom>
          <a:gradFill flip="none" rotWithShape="1">
            <a:gsLst>
              <a:gs pos="62000">
                <a:schemeClr val="accent6">
                  <a:lumMod val="93000"/>
                  <a:lumOff val="7000"/>
                  <a:alpha val="98000"/>
                </a:schemeClr>
              </a:gs>
              <a:gs pos="14000">
                <a:schemeClr val="bg2">
                  <a:shade val="80000"/>
                </a:schemeClr>
              </a:gs>
            </a:gsLst>
            <a:path path="circle">
              <a:fillToRect l="50000" t="50000" r="50000" b="50000"/>
            </a:path>
            <a:tileRect/>
          </a:gradFill>
        </p:spPr>
        <p:txBody>
          <a:bodyPr wrap="square" rtlCol="0">
            <a:spAutoFit/>
          </a:bodyPr>
          <a:lstStyle/>
          <a:p>
            <a:r>
              <a:rPr lang="en-US" sz="1900" dirty="0" smtClean="0"/>
              <a:t>The social dynamics of a busy school day can present a relationally impaired student with many anxiety provoking situations resulting in challenging </a:t>
            </a:r>
            <a:r>
              <a:rPr lang="en-US" sz="1900" dirty="0" err="1" smtClean="0"/>
              <a:t>behaviour</a:t>
            </a:r>
            <a:endParaRPr lang="en-US" sz="1900" dirty="0" smtClean="0"/>
          </a:p>
          <a:p>
            <a:endParaRPr lang="en-US" sz="1900" dirty="0" smtClean="0"/>
          </a:p>
          <a:p>
            <a:r>
              <a:rPr lang="en-US" sz="1900" dirty="0" smtClean="0"/>
              <a:t>So you can end up seeing a child or adolescent who: Refuses to work</a:t>
            </a:r>
          </a:p>
          <a:p>
            <a:r>
              <a:rPr lang="en-US" sz="1900" dirty="0"/>
              <a:t>C</a:t>
            </a:r>
            <a:r>
              <a:rPr lang="en-US" sz="1900" dirty="0" smtClean="0"/>
              <a:t>auses problems for their peers</a:t>
            </a:r>
          </a:p>
          <a:p>
            <a:r>
              <a:rPr lang="en-US" sz="1900" dirty="0"/>
              <a:t>I</a:t>
            </a:r>
            <a:r>
              <a:rPr lang="en-US" sz="1900" dirty="0" smtClean="0"/>
              <a:t>s physically or verbally aggressive and </a:t>
            </a:r>
          </a:p>
          <a:p>
            <a:r>
              <a:rPr lang="en-US" sz="1900" dirty="0"/>
              <a:t>V</a:t>
            </a:r>
            <a:r>
              <a:rPr lang="en-US" sz="1900" dirty="0" smtClean="0"/>
              <a:t>ery disrespectful</a:t>
            </a:r>
          </a:p>
          <a:p>
            <a:endParaRPr lang="en-US" sz="1900" dirty="0"/>
          </a:p>
        </p:txBody>
      </p:sp>
      <p:sp>
        <p:nvSpPr>
          <p:cNvPr id="9" name="Rectangle 8"/>
          <p:cNvSpPr/>
          <p:nvPr/>
        </p:nvSpPr>
        <p:spPr>
          <a:xfrm>
            <a:off x="4472682" y="6235508"/>
            <a:ext cx="2750689" cy="369332"/>
          </a:xfrm>
          <a:prstGeom prst="rect">
            <a:avLst/>
          </a:prstGeom>
        </p:spPr>
        <p:txBody>
          <a:bodyPr wrap="none">
            <a:spAutoFit/>
          </a:bodyPr>
          <a:lstStyle/>
          <a:p>
            <a:r>
              <a:rPr lang="en-US" dirty="0">
                <a:solidFill>
                  <a:schemeClr val="bg1"/>
                </a:solidFill>
              </a:rPr>
              <a:t>Howard (2013, pg. 5</a:t>
            </a:r>
            <a:r>
              <a:rPr lang="en-US" dirty="0" smtClean="0">
                <a:solidFill>
                  <a:schemeClr val="bg1"/>
                </a:solidFill>
              </a:rPr>
              <a:t>0 </a:t>
            </a:r>
            <a:r>
              <a:rPr lang="en-US" dirty="0">
                <a:solidFill>
                  <a:schemeClr val="bg1"/>
                </a:solidFill>
              </a:rPr>
              <a:t>- </a:t>
            </a:r>
            <a:r>
              <a:rPr lang="en-US" dirty="0" smtClean="0">
                <a:solidFill>
                  <a:schemeClr val="bg1"/>
                </a:solidFill>
              </a:rPr>
              <a:t>51) </a:t>
            </a:r>
            <a:endParaRPr lang="en-US" dirty="0">
              <a:solidFill>
                <a:schemeClr val="bg1"/>
              </a:solidFill>
            </a:endParaRPr>
          </a:p>
        </p:txBody>
      </p:sp>
      <p:sp>
        <p:nvSpPr>
          <p:cNvPr id="5" name="TextBox 4"/>
          <p:cNvSpPr txBox="1"/>
          <p:nvPr/>
        </p:nvSpPr>
        <p:spPr>
          <a:xfrm>
            <a:off x="6199323" y="1864194"/>
            <a:ext cx="5672377" cy="3139321"/>
          </a:xfrm>
          <a:prstGeom prst="rect">
            <a:avLst/>
          </a:prstGeom>
          <a:gradFill>
            <a:gsLst>
              <a:gs pos="62000">
                <a:srgbClr val="D8B595"/>
              </a:gs>
              <a:gs pos="14000">
                <a:schemeClr val="bg2">
                  <a:shade val="80000"/>
                </a:schemeClr>
              </a:gs>
            </a:gsLst>
            <a:path path="circle">
              <a:fillToRect l="50000" t="50000" r="50000" b="50000"/>
            </a:path>
          </a:gradFill>
        </p:spPr>
        <p:txBody>
          <a:bodyPr wrap="square" rtlCol="0">
            <a:spAutoFit/>
          </a:bodyPr>
          <a:lstStyle/>
          <a:p>
            <a:r>
              <a:rPr lang="en-US" dirty="0"/>
              <a:t>We </a:t>
            </a:r>
            <a:r>
              <a:rPr lang="en-US" dirty="0" smtClean="0"/>
              <a:t>tend to respond </a:t>
            </a:r>
            <a:r>
              <a:rPr lang="en-US" dirty="0"/>
              <a:t>to this </a:t>
            </a:r>
            <a:r>
              <a:rPr lang="en-US" dirty="0" smtClean="0"/>
              <a:t>by:</a:t>
            </a:r>
          </a:p>
          <a:p>
            <a:r>
              <a:rPr lang="en-US" dirty="0" smtClean="0"/>
              <a:t> Raising </a:t>
            </a:r>
            <a:r>
              <a:rPr lang="en-US" dirty="0"/>
              <a:t>our </a:t>
            </a:r>
            <a:r>
              <a:rPr lang="en-US" dirty="0" smtClean="0"/>
              <a:t>voices</a:t>
            </a:r>
          </a:p>
          <a:p>
            <a:r>
              <a:rPr lang="en-US" dirty="0"/>
              <a:t>G</a:t>
            </a:r>
            <a:r>
              <a:rPr lang="en-US" dirty="0" smtClean="0"/>
              <a:t>iving </a:t>
            </a:r>
            <a:r>
              <a:rPr lang="en-US" dirty="0"/>
              <a:t>demanding eye </a:t>
            </a:r>
            <a:r>
              <a:rPr lang="en-US" dirty="0" smtClean="0"/>
              <a:t>contact</a:t>
            </a:r>
          </a:p>
          <a:p>
            <a:r>
              <a:rPr lang="en-US" dirty="0"/>
              <a:t>R</a:t>
            </a:r>
            <a:r>
              <a:rPr lang="en-US" dirty="0" smtClean="0"/>
              <a:t>equesting </a:t>
            </a:r>
            <a:r>
              <a:rPr lang="en-US" dirty="0"/>
              <a:t>reasons and apologies for the </a:t>
            </a:r>
            <a:r>
              <a:rPr lang="en-US" dirty="0" err="1"/>
              <a:t>behaviour</a:t>
            </a:r>
            <a:r>
              <a:rPr lang="en-US" dirty="0"/>
              <a:t> </a:t>
            </a:r>
            <a:r>
              <a:rPr lang="en-US" dirty="0" smtClean="0"/>
              <a:t> </a:t>
            </a:r>
            <a:r>
              <a:rPr lang="en-US" dirty="0"/>
              <a:t>R</a:t>
            </a:r>
            <a:r>
              <a:rPr lang="en-US" dirty="0" smtClean="0"/>
              <a:t>emoving </a:t>
            </a:r>
            <a:r>
              <a:rPr lang="en-US" dirty="0"/>
              <a:t>the student from the activity, class or school. </a:t>
            </a:r>
            <a:endParaRPr lang="en-US" dirty="0" smtClean="0"/>
          </a:p>
          <a:p>
            <a:endParaRPr lang="en-US" dirty="0"/>
          </a:p>
          <a:p>
            <a:r>
              <a:rPr lang="en-US" dirty="0"/>
              <a:t>These types of responses then reinforce their beliefs that they are unwanted, that they will always be rejected and that people are basically cruel and uncaring </a:t>
            </a:r>
            <a:endParaRPr lang="en-US" dirty="0" smtClean="0"/>
          </a:p>
          <a:p>
            <a:endParaRPr lang="en-US" sz="1000" dirty="0"/>
          </a:p>
          <a:p>
            <a:endParaRPr lang="en-US" sz="1000" dirty="0" smtClean="0"/>
          </a:p>
          <a:p>
            <a:endParaRPr lang="en-US" sz="1600" dirty="0" smtClean="0"/>
          </a:p>
        </p:txBody>
      </p:sp>
      <p:sp>
        <p:nvSpPr>
          <p:cNvPr id="3" name="Rectangle 2"/>
          <p:cNvSpPr/>
          <p:nvPr/>
        </p:nvSpPr>
        <p:spPr>
          <a:xfrm>
            <a:off x="275126" y="5646571"/>
            <a:ext cx="2267095" cy="369332"/>
          </a:xfrm>
          <a:prstGeom prst="rect">
            <a:avLst/>
          </a:prstGeom>
        </p:spPr>
        <p:txBody>
          <a:bodyPr wrap="none">
            <a:spAutoFit/>
          </a:bodyPr>
          <a:lstStyle/>
          <a:p>
            <a:r>
              <a:rPr lang="en-US" i="1" dirty="0" smtClean="0">
                <a:solidFill>
                  <a:srgbClr val="941102"/>
                </a:solidFill>
              </a:rPr>
              <a:t>RTLB </a:t>
            </a:r>
            <a:r>
              <a:rPr lang="en-US" i="1" dirty="0">
                <a:solidFill>
                  <a:srgbClr val="941102"/>
                </a:solidFill>
              </a:rPr>
              <a:t>Cluster 18 (2017)</a:t>
            </a:r>
          </a:p>
        </p:txBody>
      </p:sp>
    </p:spTree>
    <p:extLst>
      <p:ext uri="{BB962C8B-B14F-4D97-AF65-F5344CB8AC3E}">
        <p14:creationId xmlns:p14="http://schemas.microsoft.com/office/powerpoint/2010/main" val="1567033698"/>
      </p:ext>
    </p:extLst>
  </p:cSld>
  <p:clrMapOvr>
    <a:masterClrMapping/>
  </p:clrMapOvr>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docProps/app.xml><?xml version="1.0" encoding="utf-8"?>
<Properties xmlns="http://schemas.openxmlformats.org/officeDocument/2006/extended-properties" xmlns:vt="http://schemas.openxmlformats.org/officeDocument/2006/docPropsVTypes">
  <Template>Gallery</Template>
  <TotalTime>1020</TotalTime>
  <Words>1682</Words>
  <Application>Microsoft Macintosh PowerPoint</Application>
  <PresentationFormat>Widescreen</PresentationFormat>
  <Paragraphs>143</Paragraphs>
  <Slides>14</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14</vt:i4>
      </vt:variant>
    </vt:vector>
  </HeadingPairs>
  <TitlesOfParts>
    <vt:vector size="17" baseType="lpstr">
      <vt:lpstr>Arial</vt:lpstr>
      <vt:lpstr>Gill Sans MT</vt:lpstr>
      <vt:lpstr>Gallery</vt:lpstr>
      <vt:lpstr>Distressed or Deliberately defiant?</vt:lpstr>
      <vt:lpstr>Managing behaviour in schools</vt:lpstr>
      <vt:lpstr>Healthy ATTACHMENT</vt:lpstr>
      <vt:lpstr>THE impact of trauma</vt:lpstr>
      <vt:lpstr>John Bowlby</vt:lpstr>
      <vt:lpstr>Mary ainsworth</vt:lpstr>
      <vt:lpstr>THE EARLY CHILDHOOD BRAIN</vt:lpstr>
      <vt:lpstr>What does this look like at school?</vt:lpstr>
      <vt:lpstr>What does this look like at school?</vt:lpstr>
      <vt:lpstr>What can we do about this that works?</vt:lpstr>
      <vt:lpstr>6 Element Model for student support</vt:lpstr>
      <vt:lpstr>Recommended strategies</vt:lpstr>
      <vt:lpstr>PowerPoint Presentation</vt:lpstr>
      <vt:lpstr>REFERENCE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Distressed or Deliberately defiant?</dc:title>
  <dc:creator>Rahera Ormsby</dc:creator>
  <cp:lastModifiedBy>Rahera Ormsby</cp:lastModifiedBy>
  <cp:revision>78</cp:revision>
  <cp:lastPrinted>2017-09-28T06:57:37Z</cp:lastPrinted>
  <dcterms:created xsi:type="dcterms:W3CDTF">2017-09-27T02:23:13Z</dcterms:created>
  <dcterms:modified xsi:type="dcterms:W3CDTF">2017-11-14T23:09:45Z</dcterms:modified>
</cp:coreProperties>
</file>