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7" r:id="rId2"/>
    <p:sldId id="268" r:id="rId3"/>
    <p:sldId id="269" r:id="rId4"/>
    <p:sldId id="259" r:id="rId5"/>
    <p:sldId id="270" r:id="rId6"/>
    <p:sldId id="265" r:id="rId7"/>
    <p:sldId id="260" r:id="rId8"/>
    <p:sldId id="271" r:id="rId9"/>
    <p:sldId id="261" r:id="rId10"/>
    <p:sldId id="262" r:id="rId11"/>
    <p:sldId id="266" r:id="rId12"/>
    <p:sldId id="263"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0"/>
    <p:restoredTop sz="91391"/>
  </p:normalViewPr>
  <p:slideViewPr>
    <p:cSldViewPr snapToGrid="0" snapToObjects="1">
      <p:cViewPr>
        <p:scale>
          <a:sx n="120" d="100"/>
          <a:sy n="120" d="100"/>
        </p:scale>
        <p:origin x="-80" y="-16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1596E1-3FDD-5346-A609-22EA7451DDE8}" type="datetimeFigureOut">
              <a:rPr lang="en-US" smtClean="0"/>
              <a:t>11/21/17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15165C-8E81-E14C-87C1-5709A7D3138D}" type="slidenum">
              <a:rPr lang="en-US" smtClean="0"/>
              <a:t>‹#›</a:t>
            </a:fld>
            <a:endParaRPr lang="en-US"/>
          </a:p>
        </p:txBody>
      </p:sp>
    </p:spTree>
    <p:extLst>
      <p:ext uri="{BB962C8B-B14F-4D97-AF65-F5344CB8AC3E}">
        <p14:creationId xmlns:p14="http://schemas.microsoft.com/office/powerpoint/2010/main" val="1751087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many teachers and RTLB working with children with absence seizures are unaware of the impact it has on the learner and the support and strategies needed to be implemented? This is a very brief overview of this topic that intends to inform teachers and RTLB with the basic facts and recommendations as advised by Epilepsy NZ and Epilepsy Waikato Charitable Trust. </a:t>
            </a:r>
            <a:endParaRPr lang="en-US" dirty="0"/>
          </a:p>
        </p:txBody>
      </p:sp>
      <p:sp>
        <p:nvSpPr>
          <p:cNvPr id="4" name="Slide Number Placeholder 3"/>
          <p:cNvSpPr>
            <a:spLocks noGrp="1"/>
          </p:cNvSpPr>
          <p:nvPr>
            <p:ph type="sldNum" sz="quarter" idx="10"/>
          </p:nvPr>
        </p:nvSpPr>
        <p:spPr/>
        <p:txBody>
          <a:bodyPr/>
          <a:lstStyle/>
          <a:p>
            <a:fld id="{1415165C-8E81-E14C-87C1-5709A7D3138D}" type="slidenum">
              <a:rPr lang="en-US" smtClean="0"/>
              <a:t>1</a:t>
            </a:fld>
            <a:endParaRPr lang="en-US"/>
          </a:p>
        </p:txBody>
      </p:sp>
    </p:spTree>
    <p:extLst>
      <p:ext uri="{BB962C8B-B14F-4D97-AF65-F5344CB8AC3E}">
        <p14:creationId xmlns:p14="http://schemas.microsoft.com/office/powerpoint/2010/main" val="1418386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main point here is that teachers uninformed of the diagnosis and unaware of the affects would not be able to support the student appropriately. In the classroom situation students can appear to be not listening, not following instructions, not engaged and not retaining knowledge.</a:t>
            </a:r>
            <a:endParaRPr lang="en-US" dirty="0"/>
          </a:p>
        </p:txBody>
      </p:sp>
      <p:sp>
        <p:nvSpPr>
          <p:cNvPr id="4" name="Slide Number Placeholder 3"/>
          <p:cNvSpPr>
            <a:spLocks noGrp="1"/>
          </p:cNvSpPr>
          <p:nvPr>
            <p:ph type="sldNum" sz="quarter" idx="10"/>
          </p:nvPr>
        </p:nvSpPr>
        <p:spPr/>
        <p:txBody>
          <a:bodyPr/>
          <a:lstStyle/>
          <a:p>
            <a:fld id="{1415165C-8E81-E14C-87C1-5709A7D3138D}" type="slidenum">
              <a:rPr lang="en-US" smtClean="0"/>
              <a:t>2</a:t>
            </a:fld>
            <a:endParaRPr lang="en-US"/>
          </a:p>
        </p:txBody>
      </p:sp>
    </p:spTree>
    <p:extLst>
      <p:ext uri="{BB962C8B-B14F-4D97-AF65-F5344CB8AC3E}">
        <p14:creationId xmlns:p14="http://schemas.microsoft.com/office/powerpoint/2010/main" val="1675576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Recording absence seizures</a:t>
            </a:r>
            <a:r>
              <a:rPr lang="en-US" baseline="0" dirty="0" smtClean="0"/>
              <a:t> can be a valuable and accurate way of collecting information for the family or </a:t>
            </a:r>
            <a:r>
              <a:rPr lang="en-US" baseline="0" dirty="0" err="1" smtClean="0"/>
              <a:t>paediatrician</a:t>
            </a:r>
            <a:r>
              <a:rPr lang="en-US" baseline="0" dirty="0" smtClean="0"/>
              <a:t> to monitor the students levels of absence.</a:t>
            </a:r>
            <a:endParaRPr lang="en-US" dirty="0" smtClean="0"/>
          </a:p>
          <a:p>
            <a:endParaRPr lang="en-US" dirty="0"/>
          </a:p>
        </p:txBody>
      </p:sp>
      <p:sp>
        <p:nvSpPr>
          <p:cNvPr id="4" name="Slide Number Placeholder 3"/>
          <p:cNvSpPr>
            <a:spLocks noGrp="1"/>
          </p:cNvSpPr>
          <p:nvPr>
            <p:ph type="sldNum" sz="quarter" idx="10"/>
          </p:nvPr>
        </p:nvSpPr>
        <p:spPr/>
        <p:txBody>
          <a:bodyPr/>
          <a:lstStyle/>
          <a:p>
            <a:fld id="{1415165C-8E81-E14C-87C1-5709A7D3138D}" type="slidenum">
              <a:rPr lang="en-US" smtClean="0"/>
              <a:t>3</a:t>
            </a:fld>
            <a:endParaRPr lang="en-US"/>
          </a:p>
        </p:txBody>
      </p:sp>
    </p:spTree>
    <p:extLst>
      <p:ext uri="{BB962C8B-B14F-4D97-AF65-F5344CB8AC3E}">
        <p14:creationId xmlns:p14="http://schemas.microsoft.com/office/powerpoint/2010/main" val="954991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a:t>
            </a:r>
            <a:r>
              <a:rPr lang="en-US" baseline="0" dirty="0" smtClean="0"/>
              <a:t> with epilepsy will be regularly assessed to ensure the medication is at the appropriate level. Over or under medicating can cause side effects detrimental to health and learning. It is important for teachers to be aware that if there is a change in the student’s frequency and durations of seizures, or any other new </a:t>
            </a:r>
            <a:r>
              <a:rPr lang="en-US" baseline="0" dirty="0" err="1" smtClean="0"/>
              <a:t>behaviour</a:t>
            </a:r>
            <a:r>
              <a:rPr lang="en-US" baseline="0" dirty="0" smtClean="0"/>
              <a:t> of concern that the family is notified. This information can then be used at their appointments with the </a:t>
            </a:r>
            <a:r>
              <a:rPr lang="en-US" baseline="0" dirty="0" err="1" smtClean="0"/>
              <a:t>Paediatricians</a:t>
            </a:r>
            <a:r>
              <a:rPr lang="en-US" baseline="0" dirty="0" smtClean="0"/>
              <a:t> assessing the medication.</a:t>
            </a:r>
            <a:endParaRPr lang="en-US" dirty="0"/>
          </a:p>
        </p:txBody>
      </p:sp>
      <p:sp>
        <p:nvSpPr>
          <p:cNvPr id="4" name="Slide Number Placeholder 3"/>
          <p:cNvSpPr>
            <a:spLocks noGrp="1"/>
          </p:cNvSpPr>
          <p:nvPr>
            <p:ph type="sldNum" sz="quarter" idx="10"/>
          </p:nvPr>
        </p:nvSpPr>
        <p:spPr/>
        <p:txBody>
          <a:bodyPr/>
          <a:lstStyle/>
          <a:p>
            <a:fld id="{1415165C-8E81-E14C-87C1-5709A7D3138D}" type="slidenum">
              <a:rPr lang="en-US" smtClean="0"/>
              <a:t>4</a:t>
            </a:fld>
            <a:endParaRPr lang="en-US"/>
          </a:p>
        </p:txBody>
      </p:sp>
    </p:spTree>
    <p:extLst>
      <p:ext uri="{BB962C8B-B14F-4D97-AF65-F5344CB8AC3E}">
        <p14:creationId xmlns:p14="http://schemas.microsoft.com/office/powerpoint/2010/main" val="1971370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child in an Absence</a:t>
            </a:r>
            <a:r>
              <a:rPr lang="en-US" baseline="0" dirty="0" smtClean="0"/>
              <a:t> Seizure cannot be aroused or distracted out of it.</a:t>
            </a:r>
            <a:endParaRPr lang="en-US" dirty="0"/>
          </a:p>
        </p:txBody>
      </p:sp>
      <p:sp>
        <p:nvSpPr>
          <p:cNvPr id="4" name="Slide Number Placeholder 3"/>
          <p:cNvSpPr>
            <a:spLocks noGrp="1"/>
          </p:cNvSpPr>
          <p:nvPr>
            <p:ph type="sldNum" sz="quarter" idx="10"/>
          </p:nvPr>
        </p:nvSpPr>
        <p:spPr/>
        <p:txBody>
          <a:bodyPr/>
          <a:lstStyle/>
          <a:p>
            <a:fld id="{1415165C-8E81-E14C-87C1-5709A7D3138D}" type="slidenum">
              <a:rPr lang="en-US" smtClean="0"/>
              <a:t>5</a:t>
            </a:fld>
            <a:endParaRPr lang="en-US"/>
          </a:p>
        </p:txBody>
      </p:sp>
    </p:spTree>
    <p:extLst>
      <p:ext uri="{BB962C8B-B14F-4D97-AF65-F5344CB8AC3E}">
        <p14:creationId xmlns:p14="http://schemas.microsoft.com/office/powerpoint/2010/main" val="2117874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Absence</a:t>
            </a:r>
            <a:r>
              <a:rPr lang="en-US" baseline="0" dirty="0" smtClean="0"/>
              <a:t> </a:t>
            </a:r>
            <a:r>
              <a:rPr lang="en-US" baseline="0" dirty="0" err="1" smtClean="0"/>
              <a:t>siezures</a:t>
            </a:r>
            <a:r>
              <a:rPr lang="en-US" baseline="0" dirty="0" smtClean="0"/>
              <a:t> can affect the academic, social and emotional development of a student.</a:t>
            </a:r>
            <a:endParaRPr lang="en-US" dirty="0"/>
          </a:p>
        </p:txBody>
      </p:sp>
      <p:sp>
        <p:nvSpPr>
          <p:cNvPr id="4" name="Slide Number Placeholder 3"/>
          <p:cNvSpPr>
            <a:spLocks noGrp="1"/>
          </p:cNvSpPr>
          <p:nvPr>
            <p:ph type="sldNum" sz="quarter" idx="10"/>
          </p:nvPr>
        </p:nvSpPr>
        <p:spPr/>
        <p:txBody>
          <a:bodyPr/>
          <a:lstStyle/>
          <a:p>
            <a:fld id="{1415165C-8E81-E14C-87C1-5709A7D3138D}" type="slidenum">
              <a:rPr lang="en-US" smtClean="0"/>
              <a:t>7</a:t>
            </a:fld>
            <a:endParaRPr lang="en-US"/>
          </a:p>
        </p:txBody>
      </p:sp>
    </p:spTree>
    <p:extLst>
      <p:ext uri="{BB962C8B-B14F-4D97-AF65-F5344CB8AC3E}">
        <p14:creationId xmlns:p14="http://schemas.microsoft.com/office/powerpoint/2010/main" val="1521595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RTLB support can be</a:t>
            </a:r>
            <a:r>
              <a:rPr lang="en-US" baseline="0" dirty="0" smtClean="0"/>
              <a:t> used to </a:t>
            </a:r>
          </a:p>
          <a:p>
            <a:pPr marL="171450" indent="-171450">
              <a:buFont typeface="Arial" charset="0"/>
              <a:buChar char="•"/>
            </a:pPr>
            <a:r>
              <a:rPr lang="en-US" baseline="0" dirty="0" smtClean="0"/>
              <a:t>implement and monitor the Peer Tutoring program, </a:t>
            </a:r>
          </a:p>
          <a:p>
            <a:pPr marL="171450" indent="-171450">
              <a:buFont typeface="Arial" charset="0"/>
              <a:buChar char="•"/>
            </a:pPr>
            <a:r>
              <a:rPr lang="en-US" baseline="0" dirty="0" smtClean="0"/>
              <a:t>To support the teacher in implementing a social skills program that will develop </a:t>
            </a:r>
            <a:r>
              <a:rPr lang="en-US" baseline="0" smtClean="0"/>
              <a:t>an inclusive class culture.</a:t>
            </a:r>
            <a:endParaRPr lang="en-US" baseline="0" dirty="0" smtClean="0"/>
          </a:p>
          <a:p>
            <a:pPr marL="171450" indent="-171450">
              <a:buFont typeface="Arial" charset="0"/>
              <a:buChar char="•"/>
            </a:pPr>
            <a:r>
              <a:rPr lang="en-US" baseline="0" dirty="0" smtClean="0"/>
              <a:t>to highlight the importance of home/school communication, </a:t>
            </a:r>
          </a:p>
          <a:p>
            <a:pPr marL="171450" indent="-171450">
              <a:buFont typeface="Arial" charset="0"/>
              <a:buChar char="•"/>
            </a:pPr>
            <a:r>
              <a:rPr lang="en-US" baseline="0" dirty="0" smtClean="0"/>
              <a:t>to provide classroom observations of the levels of absence seizures that occur to be used as part of the information for medication assessment, </a:t>
            </a:r>
          </a:p>
          <a:p>
            <a:pPr marL="171450" indent="-171450">
              <a:buFont typeface="Arial" charset="0"/>
              <a:buChar char="•"/>
            </a:pPr>
            <a:r>
              <a:rPr lang="en-US" baseline="0" dirty="0" smtClean="0"/>
              <a:t>to model how to design a student profile to inform teachers of the needs of the student.</a:t>
            </a:r>
            <a:endParaRPr lang="en-US" dirty="0"/>
          </a:p>
        </p:txBody>
      </p:sp>
      <p:sp>
        <p:nvSpPr>
          <p:cNvPr id="4" name="Slide Number Placeholder 3"/>
          <p:cNvSpPr>
            <a:spLocks noGrp="1"/>
          </p:cNvSpPr>
          <p:nvPr>
            <p:ph type="sldNum" sz="quarter" idx="10"/>
          </p:nvPr>
        </p:nvSpPr>
        <p:spPr/>
        <p:txBody>
          <a:bodyPr/>
          <a:lstStyle/>
          <a:p>
            <a:fld id="{1415165C-8E81-E14C-87C1-5709A7D3138D}" type="slidenum">
              <a:rPr lang="en-US" smtClean="0"/>
              <a:t>9</a:t>
            </a:fld>
            <a:endParaRPr lang="en-US"/>
          </a:p>
        </p:txBody>
      </p:sp>
    </p:spTree>
    <p:extLst>
      <p:ext uri="{BB962C8B-B14F-4D97-AF65-F5344CB8AC3E}">
        <p14:creationId xmlns:p14="http://schemas.microsoft.com/office/powerpoint/2010/main" val="382288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11/21/17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t>11/21/17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t>11/21/17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t>11/21/17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t>11/21/17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t>11/21/17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t>11/21/17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11/21/17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11/21/17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11/21/17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11/21/17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11/21/17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11/21/17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11/21/17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11/21/17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t>11/21/17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t>11/21/17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11/21/17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Microsoft_Word_Document1.docx"/><Relationship Id="rId5" Type="http://schemas.openxmlformats.org/officeDocument/2006/relationships/image" Target="../media/image6.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healthnavigator.org.nz/health-topics/epilepsy/" TargetMode="External"/><Relationship Id="rId4" Type="http://schemas.openxmlformats.org/officeDocument/2006/relationships/hyperlink" Target="https://www.youtube.com/watch?v=M3ulV9eJKQQ" TargetMode="External"/><Relationship Id="rId5" Type="http://schemas.openxmlformats.org/officeDocument/2006/relationships/hyperlink" Target="https://www.youtube.com/watch?v=YPHL5Z22t0k" TargetMode="External"/><Relationship Id="rId1" Type="http://schemas.openxmlformats.org/officeDocument/2006/relationships/slideLayout" Target="../slideLayouts/slideLayout2.xml"/><Relationship Id="rId2" Type="http://schemas.openxmlformats.org/officeDocument/2006/relationships/hyperlink" Target="https://www.boardmakeronline.com/You/Hom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M3ulV9eJKQQ" TargetMode="External"/><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YPHL5Z22t0k" TargetMode="External"/><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BcdxpjvsXNY" TargetMode="Externa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FF0000"/>
                </a:solidFill>
                <a:latin typeface="Apple Chancery" charset="0"/>
                <a:ea typeface="Apple Chancery" charset="0"/>
                <a:cs typeface="Apple Chancery" charset="0"/>
              </a:rPr>
              <a:t>Absence Seizure/Petit Mal</a:t>
            </a:r>
            <a:br>
              <a:rPr lang="en-US" b="1" dirty="0" smtClean="0">
                <a:solidFill>
                  <a:srgbClr val="FF0000"/>
                </a:solidFill>
                <a:latin typeface="Apple Chancery" charset="0"/>
                <a:ea typeface="Apple Chancery" charset="0"/>
                <a:cs typeface="Apple Chancery" charset="0"/>
              </a:rPr>
            </a:br>
            <a:r>
              <a:rPr lang="en-AU" sz="2900" dirty="0" smtClean="0">
                <a:solidFill>
                  <a:srgbClr val="FF0000"/>
                </a:solidFill>
              </a:rPr>
              <a:t>Information For Teachers</a:t>
            </a:r>
            <a:r>
              <a:rPr lang="en-US" b="1" dirty="0" smtClean="0">
                <a:solidFill>
                  <a:srgbClr val="FF0000"/>
                </a:solidFill>
                <a:latin typeface="Apple Chancery" charset="0"/>
                <a:ea typeface="Apple Chancery" charset="0"/>
                <a:cs typeface="Apple Chancery" charset="0"/>
              </a:rPr>
              <a:t/>
            </a:r>
            <a:br>
              <a:rPr lang="en-US" b="1" dirty="0" smtClean="0">
                <a:solidFill>
                  <a:srgbClr val="FF0000"/>
                </a:solidFill>
                <a:latin typeface="Apple Chancery" charset="0"/>
                <a:ea typeface="Apple Chancery" charset="0"/>
                <a:cs typeface="Apple Chancery" charset="0"/>
              </a:rPr>
            </a:br>
            <a:endParaRPr lang="en-US" b="1" dirty="0">
              <a:solidFill>
                <a:srgbClr val="FF0000"/>
              </a:solidFill>
              <a:latin typeface="Apple Chancery" charset="0"/>
              <a:ea typeface="Apple Chancery" charset="0"/>
              <a:cs typeface="Apple Chancery" charset="0"/>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85949" y="1254642"/>
            <a:ext cx="9844642" cy="4922321"/>
          </a:xfrm>
        </p:spPr>
      </p:pic>
      <p:sp>
        <p:nvSpPr>
          <p:cNvPr id="5" name="TextBox 4"/>
          <p:cNvSpPr txBox="1"/>
          <p:nvPr/>
        </p:nvSpPr>
        <p:spPr>
          <a:xfrm>
            <a:off x="393405" y="6251944"/>
            <a:ext cx="4029739" cy="369332"/>
          </a:xfrm>
          <a:prstGeom prst="rect">
            <a:avLst/>
          </a:prstGeom>
          <a:noFill/>
        </p:spPr>
        <p:txBody>
          <a:bodyPr wrap="square" rtlCol="0">
            <a:spAutoFit/>
          </a:bodyPr>
          <a:lstStyle/>
          <a:p>
            <a:r>
              <a:rPr lang="en-AU" dirty="0" smtClean="0">
                <a:solidFill>
                  <a:srgbClr val="FF0000"/>
                </a:solidFill>
              </a:rPr>
              <a:t>By Lynda Scott RTLB</a:t>
            </a:r>
            <a:endParaRPr lang="en-US" dirty="0"/>
          </a:p>
        </p:txBody>
      </p:sp>
    </p:spTree>
    <p:extLst>
      <p:ext uri="{BB962C8B-B14F-4D97-AF65-F5344CB8AC3E}">
        <p14:creationId xmlns:p14="http://schemas.microsoft.com/office/powerpoint/2010/main" val="3092428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latin typeface="Apple Chancery" charset="0"/>
                <a:ea typeface="Apple Chancery" charset="0"/>
                <a:cs typeface="Apple Chancery" charset="0"/>
              </a:rPr>
              <a:t>Observation Template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33157183"/>
              </p:ext>
            </p:extLst>
          </p:nvPr>
        </p:nvGraphicFramePr>
        <p:xfrm>
          <a:off x="2259368" y="1825621"/>
          <a:ext cx="7955839" cy="4610589"/>
        </p:xfrm>
        <a:graphic>
          <a:graphicData uri="http://schemas.openxmlformats.org/drawingml/2006/table">
            <a:tbl>
              <a:tblPr firstRow="1" firstCol="1" bandRow="1">
                <a:tableStyleId>{5C22544A-7EE6-4342-B048-85BDC9FD1C3A}</a:tableStyleId>
              </a:tblPr>
              <a:tblGrid>
                <a:gridCol w="1410572"/>
                <a:gridCol w="2008147"/>
                <a:gridCol w="2230980"/>
                <a:gridCol w="2306140"/>
              </a:tblGrid>
              <a:tr h="197957">
                <a:tc>
                  <a:txBody>
                    <a:bodyPr/>
                    <a:lstStyle/>
                    <a:p>
                      <a:pPr>
                        <a:spcAft>
                          <a:spcPts val="0"/>
                        </a:spcAft>
                      </a:pPr>
                      <a:r>
                        <a:rPr lang="en-US" sz="1000">
                          <a:effectLst/>
                        </a:rPr>
                        <a:t>Context</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Before Behaviour</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Duration and Behaviour During</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Post-Behaviour</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dirty="0">
                          <a:effectLst/>
                        </a:rPr>
                        <a:t> </a:t>
                      </a:r>
                      <a:r>
                        <a:rPr lang="en-US" sz="1000" dirty="0" smtClean="0">
                          <a:effectLst/>
                        </a:rPr>
                        <a:t>Example: 9:05am Writing</a:t>
                      </a:r>
                      <a:r>
                        <a:rPr lang="en-US" sz="1000" baseline="0" dirty="0" smtClean="0">
                          <a:effectLst/>
                        </a:rPr>
                        <a:t> – small group teaching</a:t>
                      </a:r>
                      <a:endParaRPr lang="en-US" sz="1000" dirty="0">
                        <a:effectLst/>
                        <a:latin typeface="Calibri" charset="0"/>
                        <a:ea typeface="Calibri" charset="0"/>
                        <a:cs typeface="Times New Roman" charset="0"/>
                      </a:endParaRPr>
                    </a:p>
                  </a:txBody>
                  <a:tcPr marL="57164" marR="57164" marT="0" marB="0"/>
                </a:tc>
                <a:tc>
                  <a:txBody>
                    <a:bodyPr/>
                    <a:lstStyle/>
                    <a:p>
                      <a:pPr>
                        <a:spcAft>
                          <a:spcPts val="0"/>
                        </a:spcAft>
                      </a:pPr>
                      <a:r>
                        <a:rPr lang="en-US" sz="1000" dirty="0">
                          <a:effectLst/>
                        </a:rPr>
                        <a:t> </a:t>
                      </a:r>
                      <a:r>
                        <a:rPr lang="en-US" sz="1000" dirty="0" smtClean="0">
                          <a:effectLst/>
                        </a:rPr>
                        <a:t>Discussing</a:t>
                      </a:r>
                      <a:r>
                        <a:rPr lang="en-US" sz="1000" baseline="0" dirty="0" smtClean="0">
                          <a:effectLst/>
                        </a:rPr>
                        <a:t> a topic for writing with her peer, sitting on the mat.</a:t>
                      </a:r>
                      <a:endParaRPr lang="en-US" sz="1000" dirty="0">
                        <a:effectLst/>
                        <a:latin typeface="Calibri" charset="0"/>
                        <a:ea typeface="Calibri" charset="0"/>
                        <a:cs typeface="Times New Roman" charset="0"/>
                      </a:endParaRPr>
                    </a:p>
                  </a:txBody>
                  <a:tcPr marL="57164" marR="57164" marT="0" marB="0"/>
                </a:tc>
                <a:tc>
                  <a:txBody>
                    <a:bodyPr/>
                    <a:lstStyle/>
                    <a:p>
                      <a:pPr>
                        <a:spcAft>
                          <a:spcPts val="0"/>
                        </a:spcAft>
                      </a:pPr>
                      <a:r>
                        <a:rPr lang="en-US" sz="1000" dirty="0">
                          <a:effectLst/>
                        </a:rPr>
                        <a:t> </a:t>
                      </a:r>
                      <a:r>
                        <a:rPr lang="en-US" sz="1000" dirty="0" smtClean="0">
                          <a:effectLst/>
                        </a:rPr>
                        <a:t>Stared at the carpet for 15 seconds slightly rocking,</a:t>
                      </a:r>
                      <a:r>
                        <a:rPr lang="en-US" sz="1000" baseline="0" dirty="0" smtClean="0">
                          <a:effectLst/>
                        </a:rPr>
                        <a:t> breathing deeply.</a:t>
                      </a:r>
                      <a:endParaRPr lang="en-US" sz="1000" dirty="0">
                        <a:effectLst/>
                        <a:latin typeface="Calibri" charset="0"/>
                        <a:ea typeface="Calibri" charset="0"/>
                        <a:cs typeface="Times New Roman" charset="0"/>
                      </a:endParaRPr>
                    </a:p>
                  </a:txBody>
                  <a:tcPr marL="57164" marR="57164" marT="0" marB="0"/>
                </a:tc>
                <a:tc>
                  <a:txBody>
                    <a:bodyPr/>
                    <a:lstStyle/>
                    <a:p>
                      <a:pPr>
                        <a:spcAft>
                          <a:spcPts val="0"/>
                        </a:spcAft>
                      </a:pPr>
                      <a:r>
                        <a:rPr lang="en-US" sz="1000" dirty="0">
                          <a:effectLst/>
                        </a:rPr>
                        <a:t> </a:t>
                      </a:r>
                      <a:r>
                        <a:rPr lang="en-US" sz="1000" dirty="0" smtClean="0">
                          <a:effectLst/>
                        </a:rPr>
                        <a:t>Rubbing her ear, look</a:t>
                      </a:r>
                      <a:r>
                        <a:rPr lang="en-US" sz="1000" baseline="0" dirty="0" smtClean="0">
                          <a:effectLst/>
                        </a:rPr>
                        <a:t>ing around seeming to have forgotten where she was.</a:t>
                      </a:r>
                      <a:endParaRPr lang="en-US" sz="1000" dirty="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89488">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224421">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216482">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9795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203249">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r>
              <a:tr h="152437">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a:effectLst/>
                        </a:rPr>
                        <a:t> </a:t>
                      </a:r>
                      <a:endParaRPr lang="en-US" sz="1000">
                        <a:effectLst/>
                        <a:latin typeface="Calibri" charset="0"/>
                        <a:ea typeface="Calibri" charset="0"/>
                        <a:cs typeface="Times New Roman" charset="0"/>
                      </a:endParaRPr>
                    </a:p>
                  </a:txBody>
                  <a:tcPr marL="57164" marR="57164" marT="0" marB="0"/>
                </a:tc>
                <a:tc>
                  <a:txBody>
                    <a:bodyPr/>
                    <a:lstStyle/>
                    <a:p>
                      <a:pPr>
                        <a:spcAft>
                          <a:spcPts val="0"/>
                        </a:spcAft>
                      </a:pPr>
                      <a:r>
                        <a:rPr lang="en-US" sz="1000" dirty="0">
                          <a:effectLst/>
                        </a:rPr>
                        <a:t> </a:t>
                      </a:r>
                      <a:endParaRPr lang="en-US" sz="1000" dirty="0">
                        <a:effectLst/>
                        <a:latin typeface="Calibri" charset="0"/>
                        <a:ea typeface="Calibri" charset="0"/>
                        <a:cs typeface="Times New Roman" charset="0"/>
                      </a:endParaRPr>
                    </a:p>
                  </a:txBody>
                  <a:tcPr marL="57164" marR="57164" marT="0" marB="0"/>
                </a:tc>
              </a:tr>
            </a:tbl>
          </a:graphicData>
        </a:graphic>
      </p:graphicFrame>
    </p:spTree>
    <p:extLst>
      <p:ext uri="{BB962C8B-B14F-4D97-AF65-F5344CB8AC3E}">
        <p14:creationId xmlns:p14="http://schemas.microsoft.com/office/powerpoint/2010/main" val="1105399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latin typeface="Apple Chancery" charset="0"/>
                <a:ea typeface="Apple Chancery" charset="0"/>
                <a:cs typeface="Apple Chancery" charset="0"/>
              </a:rPr>
              <a:t>Student Profile</a:t>
            </a:r>
            <a:endParaRPr lang="en-US" dirty="0"/>
          </a:p>
        </p:txBody>
      </p:sp>
      <p:graphicFrame>
        <p:nvGraphicFramePr>
          <p:cNvPr id="9" name="Object 8"/>
          <p:cNvGraphicFramePr>
            <a:graphicFrameLocks noChangeAspect="1"/>
          </p:cNvGraphicFramePr>
          <p:nvPr>
            <p:extLst>
              <p:ext uri="{D42A27DB-BD31-4B8C-83A1-F6EECF244321}">
                <p14:modId xmlns:p14="http://schemas.microsoft.com/office/powerpoint/2010/main" val="1603912725"/>
              </p:ext>
            </p:extLst>
          </p:nvPr>
        </p:nvGraphicFramePr>
        <p:xfrm>
          <a:off x="1414463" y="1482725"/>
          <a:ext cx="4157662" cy="4881563"/>
        </p:xfrm>
        <a:graphic>
          <a:graphicData uri="http://schemas.openxmlformats.org/presentationml/2006/ole">
            <mc:AlternateContent xmlns:mc="http://schemas.openxmlformats.org/markup-compatibility/2006">
              <mc:Choice xmlns:v="urn:schemas-microsoft-com:vml" Requires="v">
                <p:oleObj spid="_x0000_s1057" name="Document" r:id="rId4" imgW="6642100" imgH="8699500" progId="Word.Document.12">
                  <p:embed/>
                </p:oleObj>
              </mc:Choice>
              <mc:Fallback>
                <p:oleObj name="Document" r:id="rId4" imgW="6642100" imgH="8699500" progId="Word.Document.12">
                  <p:embed/>
                  <p:pic>
                    <p:nvPicPr>
                      <p:cNvPr id="0" name=""/>
                      <p:cNvPicPr/>
                      <p:nvPr/>
                    </p:nvPicPr>
                    <p:blipFill>
                      <a:blip r:embed="rId5"/>
                      <a:stretch>
                        <a:fillRect/>
                      </a:stretch>
                    </p:blipFill>
                    <p:spPr>
                      <a:xfrm>
                        <a:off x="1414463" y="1482725"/>
                        <a:ext cx="4157662" cy="4881563"/>
                      </a:xfrm>
                      <a:prstGeom prst="rect">
                        <a:avLst/>
                      </a:prstGeom>
                    </p:spPr>
                  </p:pic>
                </p:oleObj>
              </mc:Fallback>
            </mc:AlternateContent>
          </a:graphicData>
        </a:graphic>
      </p:graphicFrame>
    </p:spTree>
    <p:extLst>
      <p:ext uri="{BB962C8B-B14F-4D97-AF65-F5344CB8AC3E}">
        <p14:creationId xmlns:p14="http://schemas.microsoft.com/office/powerpoint/2010/main" val="18500756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latin typeface="Apple Chancery" charset="0"/>
                <a:ea typeface="Apple Chancery" charset="0"/>
                <a:cs typeface="Apple Chancery" charset="0"/>
              </a:rPr>
              <a:t>Resources for Teachers</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0"/>
              </a:spcBef>
              <a:buNone/>
            </a:pPr>
            <a:endParaRPr lang="en-US" sz="1600" u="sng" dirty="0" smtClean="0">
              <a:hlinkClick r:id="rId2"/>
            </a:endParaRPr>
          </a:p>
          <a:p>
            <a:pPr marL="0" indent="0">
              <a:lnSpc>
                <a:spcPct val="100000"/>
              </a:lnSpc>
              <a:spcBef>
                <a:spcPts val="0"/>
              </a:spcBef>
              <a:buNone/>
            </a:pPr>
            <a:r>
              <a:rPr lang="en-US" sz="1600" u="sng" dirty="0">
                <a:hlinkClick r:id="rId2"/>
              </a:rPr>
              <a:t>http://epilepsy.org.nz</a:t>
            </a:r>
            <a:r>
              <a:rPr lang="en-US" sz="1600" u="sng" dirty="0" smtClean="0">
                <a:hlinkClick r:id="rId2"/>
              </a:rPr>
              <a:t>/</a:t>
            </a:r>
          </a:p>
          <a:p>
            <a:pPr marL="0" indent="0">
              <a:lnSpc>
                <a:spcPct val="100000"/>
              </a:lnSpc>
              <a:spcBef>
                <a:spcPts val="0"/>
              </a:spcBef>
              <a:buNone/>
            </a:pPr>
            <a:r>
              <a:rPr lang="en-US" sz="1600" u="sng" dirty="0">
                <a:hlinkClick r:id="rId2"/>
              </a:rPr>
              <a:t>http://www.epilepsy.com/learn/seizures-youth/about-kids/your-child-school-and-child-care</a:t>
            </a:r>
          </a:p>
          <a:p>
            <a:pPr marL="0" indent="0">
              <a:lnSpc>
                <a:spcPct val="100000"/>
              </a:lnSpc>
              <a:spcBef>
                <a:spcPts val="0"/>
              </a:spcBef>
              <a:buNone/>
            </a:pPr>
            <a:r>
              <a:rPr lang="en-US" sz="1600" u="sng" dirty="0" smtClean="0">
                <a:hlinkClick r:id="rId2"/>
              </a:rPr>
              <a:t>https</a:t>
            </a:r>
            <a:r>
              <a:rPr lang="en-US" sz="1600" u="sng" dirty="0">
                <a:hlinkClick r:id="rId2"/>
              </a:rPr>
              <a:t>://ewct.org.nz/personal-cards/</a:t>
            </a:r>
          </a:p>
          <a:p>
            <a:pPr marL="0" indent="0">
              <a:lnSpc>
                <a:spcPct val="100000"/>
              </a:lnSpc>
              <a:spcBef>
                <a:spcPts val="0"/>
              </a:spcBef>
              <a:buNone/>
            </a:pPr>
            <a:r>
              <a:rPr lang="en-US" sz="1600" u="sng" dirty="0" smtClean="0">
                <a:hlinkClick r:id="rId2"/>
              </a:rPr>
              <a:t>https</a:t>
            </a:r>
            <a:r>
              <a:rPr lang="en-US" sz="1600" u="sng" dirty="0">
                <a:hlinkClick r:id="rId2"/>
              </a:rPr>
              <a:t>://www.boardmakeronline.com/You/Home</a:t>
            </a:r>
            <a:endParaRPr lang="en-US" sz="1600" dirty="0"/>
          </a:p>
          <a:p>
            <a:pPr marL="0" lvl="0" indent="0">
              <a:lnSpc>
                <a:spcPct val="100000"/>
              </a:lnSpc>
              <a:spcBef>
                <a:spcPts val="0"/>
              </a:spcBef>
              <a:buNone/>
              <a:defRPr/>
            </a:pPr>
            <a:r>
              <a:rPr lang="en-US" sz="1600" dirty="0">
                <a:hlinkClick r:id="rId3"/>
              </a:rPr>
              <a:t>http://www.peertutoringresource.org/ptrl/program-design-school/</a:t>
            </a:r>
          </a:p>
          <a:p>
            <a:pPr marL="0" lvl="0" indent="0">
              <a:lnSpc>
                <a:spcPct val="100000"/>
              </a:lnSpc>
              <a:spcBef>
                <a:spcPts val="0"/>
              </a:spcBef>
              <a:buNone/>
              <a:defRPr/>
            </a:pPr>
            <a:r>
              <a:rPr lang="en-US" sz="1600" dirty="0" smtClean="0">
                <a:hlinkClick r:id="rId3"/>
              </a:rPr>
              <a:t>https</a:t>
            </a:r>
            <a:r>
              <a:rPr lang="en-US" sz="1600" dirty="0">
                <a:hlinkClick r:id="rId3"/>
              </a:rPr>
              <a:t>://www.healthnavigator.org.nz/health-topics/epilepsy</a:t>
            </a:r>
            <a:r>
              <a:rPr lang="en-US" sz="1600" dirty="0" smtClean="0">
                <a:hlinkClick r:id="rId3"/>
              </a:rPr>
              <a:t>/</a:t>
            </a:r>
            <a:endParaRPr lang="en-US" sz="1600" dirty="0" smtClean="0"/>
          </a:p>
          <a:p>
            <a:pPr marL="0" indent="0">
              <a:lnSpc>
                <a:spcPct val="100000"/>
              </a:lnSpc>
              <a:spcBef>
                <a:spcPts val="0"/>
              </a:spcBef>
              <a:buNone/>
              <a:defRPr/>
            </a:pPr>
            <a:r>
              <a:rPr lang="en-US" sz="1600" dirty="0">
                <a:hlinkClick r:id="rId4"/>
              </a:rPr>
              <a:t>https://www.youtube.com/watch?v=M3ulV9eJKQQ</a:t>
            </a:r>
            <a:r>
              <a:rPr lang="en-US" sz="1600" dirty="0"/>
              <a:t> </a:t>
            </a:r>
          </a:p>
          <a:p>
            <a:pPr marL="0" lvl="0" indent="0">
              <a:lnSpc>
                <a:spcPct val="100000"/>
              </a:lnSpc>
              <a:spcBef>
                <a:spcPts val="0"/>
              </a:spcBef>
              <a:buNone/>
              <a:defRPr/>
            </a:pPr>
            <a:r>
              <a:rPr lang="en-US" sz="1600" dirty="0" smtClean="0">
                <a:hlinkClick r:id="rId5"/>
              </a:rPr>
              <a:t>https</a:t>
            </a:r>
            <a:r>
              <a:rPr lang="en-US" sz="1600" dirty="0">
                <a:hlinkClick r:id="rId5"/>
              </a:rPr>
              <a:t>://</a:t>
            </a:r>
            <a:r>
              <a:rPr lang="en-US" sz="1600" dirty="0" smtClean="0">
                <a:hlinkClick r:id="rId5"/>
              </a:rPr>
              <a:t>www.youtube.com/watch?v=YPHL5Z22t0k</a:t>
            </a:r>
            <a:r>
              <a:rPr lang="en-US" sz="1600" dirty="0" smtClean="0"/>
              <a:t> </a:t>
            </a:r>
            <a:endParaRPr lang="en-US" sz="1600" dirty="0"/>
          </a:p>
        </p:txBody>
      </p:sp>
    </p:spTree>
    <p:extLst>
      <p:ext uri="{BB962C8B-B14F-4D97-AF65-F5344CB8AC3E}">
        <p14:creationId xmlns:p14="http://schemas.microsoft.com/office/powerpoint/2010/main" val="1259643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2237" y="386390"/>
            <a:ext cx="10515600" cy="1325563"/>
          </a:xfrm>
        </p:spPr>
        <p:txBody>
          <a:bodyPr/>
          <a:lstStyle/>
          <a:p>
            <a:pPr algn="ctr"/>
            <a:r>
              <a:rPr lang="en-US" b="1" dirty="0" smtClean="0">
                <a:solidFill>
                  <a:srgbClr val="FF0000"/>
                </a:solidFill>
                <a:latin typeface="Apple Chancery" charset="0"/>
                <a:ea typeface="Apple Chancery" charset="0"/>
                <a:cs typeface="Apple Chancery" charset="0"/>
              </a:rPr>
              <a:t>What is an Absence Seizure?</a:t>
            </a:r>
            <a:endParaRPr lang="en-US" dirty="0"/>
          </a:p>
        </p:txBody>
      </p:sp>
      <p:sp>
        <p:nvSpPr>
          <p:cNvPr id="3" name="Content Placeholder 2"/>
          <p:cNvSpPr>
            <a:spLocks noGrp="1"/>
          </p:cNvSpPr>
          <p:nvPr>
            <p:ph idx="1"/>
          </p:nvPr>
        </p:nvSpPr>
        <p:spPr/>
        <p:txBody>
          <a:bodyPr>
            <a:normAutofit fontScale="92500" lnSpcReduction="20000"/>
          </a:bodyPr>
          <a:lstStyle/>
          <a:p>
            <a:r>
              <a:rPr lang="en-AU" dirty="0" smtClean="0"/>
              <a:t>Absence seizure is a generalised form of epilepsy involving both sides of the brain and can occur 100 or more times per day.</a:t>
            </a:r>
          </a:p>
          <a:p>
            <a:r>
              <a:rPr lang="en-AU" dirty="0" smtClean="0"/>
              <a:t>A brief </a:t>
            </a:r>
            <a:r>
              <a:rPr lang="en-AU" dirty="0"/>
              <a:t>loss of consciousness </a:t>
            </a:r>
            <a:r>
              <a:rPr lang="en-AU" dirty="0" smtClean="0"/>
              <a:t>which appears as a “staring spell”, has symptoms </a:t>
            </a:r>
            <a:r>
              <a:rPr lang="en-AU" dirty="0"/>
              <a:t>of confusion or </a:t>
            </a:r>
            <a:r>
              <a:rPr lang="en-AU" dirty="0" smtClean="0"/>
              <a:t> may look like day-dreaming and usually </a:t>
            </a:r>
            <a:r>
              <a:rPr lang="en-AU" dirty="0"/>
              <a:t>lasts </a:t>
            </a:r>
            <a:r>
              <a:rPr lang="en-AU" dirty="0" smtClean="0"/>
              <a:t>3-20 seconds. During the seizure, calling the child’s name or tapping them on the shoulder will not arouse them.</a:t>
            </a:r>
          </a:p>
          <a:p>
            <a:r>
              <a:rPr lang="en-AU" dirty="0" smtClean="0"/>
              <a:t>There are no warning signs, eyelids may twitch, flutter or blink. There may be brief automatic mouth or hand movements</a:t>
            </a:r>
          </a:p>
          <a:p>
            <a:r>
              <a:rPr lang="en-US" dirty="0" smtClean="0"/>
              <a:t>Can be caused by brain injury, infection or genetics but is often unknown.</a:t>
            </a:r>
          </a:p>
          <a:p>
            <a:r>
              <a:rPr lang="en-US" dirty="0" smtClean="0"/>
              <a:t>Possible triggers could be: forgetting medication, stress, lack of sleep, excitement, boredom, caffeine, alcohol, missed meals, hormone fluctuation, flashing lights, sensory triggers, illness, high temperature.</a:t>
            </a:r>
            <a:endParaRPr lang="en-US" dirty="0"/>
          </a:p>
          <a:p>
            <a:pPr marL="0" indent="0">
              <a:buNone/>
            </a:pPr>
            <a:endParaRPr lang="en-AU" b="1" dirty="0" smtClean="0"/>
          </a:p>
          <a:p>
            <a:pPr marL="0" indent="0">
              <a:buNone/>
            </a:pPr>
            <a:endParaRPr lang="en-AU" b="1" dirty="0"/>
          </a:p>
          <a:p>
            <a:endParaRPr lang="en-US" dirty="0"/>
          </a:p>
        </p:txBody>
      </p:sp>
    </p:spTree>
    <p:extLst>
      <p:ext uri="{BB962C8B-B14F-4D97-AF65-F5344CB8AC3E}">
        <p14:creationId xmlns:p14="http://schemas.microsoft.com/office/powerpoint/2010/main" val="1753614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8563" y="769162"/>
            <a:ext cx="10515600" cy="1325563"/>
          </a:xfrm>
        </p:spPr>
        <p:txBody>
          <a:bodyPr>
            <a:normAutofit fontScale="90000"/>
          </a:bodyPr>
          <a:lstStyle/>
          <a:p>
            <a:r>
              <a:rPr lang="en-US" b="1" dirty="0">
                <a:solidFill>
                  <a:srgbClr val="FF0000"/>
                </a:solidFill>
                <a:latin typeface="Apple Chancery" charset="0"/>
                <a:ea typeface="Apple Chancery" charset="0"/>
                <a:cs typeface="Apple Chancery" charset="0"/>
              </a:rPr>
              <a:t>Brogan’s Absence Seizures</a:t>
            </a:r>
            <a:br>
              <a:rPr lang="en-US" b="1" dirty="0">
                <a:solidFill>
                  <a:srgbClr val="FF0000"/>
                </a:solidFill>
                <a:latin typeface="Apple Chancery" charset="0"/>
                <a:ea typeface="Apple Chancery" charset="0"/>
                <a:cs typeface="Apple Chancery" charset="0"/>
              </a:rPr>
            </a:br>
            <a:r>
              <a:rPr lang="en-US" sz="1400" b="1" dirty="0">
                <a:solidFill>
                  <a:schemeClr val="accent5"/>
                </a:solidFill>
                <a:latin typeface="Al Nile" charset="-78"/>
                <a:ea typeface="Al Nile" charset="-78"/>
                <a:cs typeface="Al Nile" charset="-78"/>
              </a:rPr>
              <a:t>Web Link: </a:t>
            </a:r>
            <a:r>
              <a:rPr lang="en-US" sz="1400" b="1" dirty="0">
                <a:solidFill>
                  <a:schemeClr val="accent5"/>
                </a:solidFill>
                <a:latin typeface="Al Nile" charset="-78"/>
                <a:ea typeface="Al Nile" charset="-78"/>
                <a:cs typeface="Al Nile" charset="-78"/>
                <a:hlinkClick r:id="rId3"/>
              </a:rPr>
              <a:t>https://</a:t>
            </a:r>
            <a:r>
              <a:rPr lang="en-US" sz="1400" b="1" dirty="0" smtClean="0">
                <a:solidFill>
                  <a:schemeClr val="accent5"/>
                </a:solidFill>
                <a:latin typeface="Al Nile" charset="-78"/>
                <a:ea typeface="Al Nile" charset="-78"/>
                <a:cs typeface="Al Nile" charset="-78"/>
                <a:hlinkClick r:id="rId3"/>
              </a:rPr>
              <a:t>www.youtube.com/watch?v=M3ulV9eJKQQ</a:t>
            </a:r>
            <a:r>
              <a:rPr lang="en-US" sz="1400" b="1" dirty="0" smtClean="0">
                <a:solidFill>
                  <a:schemeClr val="accent5"/>
                </a:solidFill>
                <a:latin typeface="Al Nile" charset="-78"/>
                <a:ea typeface="Al Nile" charset="-78"/>
                <a:cs typeface="Al Nile" charset="-78"/>
              </a:rPr>
              <a:t> </a:t>
            </a:r>
            <a:r>
              <a:rPr lang="en-US" dirty="0"/>
              <a:t/>
            </a:r>
            <a:br>
              <a:rPr lang="en-US" dirty="0"/>
            </a:br>
            <a:endParaRPr lang="en-US" dirty="0"/>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481027" y="1825625"/>
            <a:ext cx="7512520" cy="4351338"/>
          </a:xfrm>
        </p:spPr>
      </p:pic>
    </p:spTree>
    <p:extLst>
      <p:ext uri="{BB962C8B-B14F-4D97-AF65-F5344CB8AC3E}">
        <p14:creationId xmlns:p14="http://schemas.microsoft.com/office/powerpoint/2010/main" val="4088305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latin typeface="Apple Chancery" charset="0"/>
                <a:ea typeface="Apple Chancery" charset="0"/>
                <a:cs typeface="Apple Chancery" charset="0"/>
              </a:rPr>
              <a:t>How is it treated?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Diagnosis is made from observations of seizures, EEG, and brain scans.</a:t>
            </a:r>
          </a:p>
          <a:p>
            <a:r>
              <a:rPr lang="en-US" dirty="0" smtClean="0"/>
              <a:t>Anti-epileptic </a:t>
            </a:r>
            <a:r>
              <a:rPr lang="en-US" dirty="0"/>
              <a:t>medication (AEDs</a:t>
            </a:r>
            <a:r>
              <a:rPr lang="en-US" dirty="0" smtClean="0"/>
              <a:t>) controls seizures by calming the workings of the brain. There are several types of AEDs and the health professional will adjust the prescription according to each patient’s needs, taking into consideration age, weight, and frequency and duration of seizures. 75% of seizures can be controlled with medication.</a:t>
            </a:r>
          </a:p>
          <a:p>
            <a:r>
              <a:rPr lang="en-US" dirty="0" smtClean="0"/>
              <a:t>Most people have seizures completely controlled with medication and are able to lead normal lives.</a:t>
            </a:r>
          </a:p>
          <a:p>
            <a:r>
              <a:rPr lang="en-US" dirty="0" smtClean="0"/>
              <a:t>Some people need medication for life, others temporarily as the seizures reduce.</a:t>
            </a:r>
          </a:p>
          <a:p>
            <a:r>
              <a:rPr lang="en-US" dirty="0" smtClean="0"/>
              <a:t>Most people have one medication and others may need the combination of several medications. </a:t>
            </a:r>
            <a:endParaRPr lang="en-US" dirty="0"/>
          </a:p>
        </p:txBody>
      </p:sp>
    </p:spTree>
    <p:extLst>
      <p:ext uri="{BB962C8B-B14F-4D97-AF65-F5344CB8AC3E}">
        <p14:creationId xmlns:p14="http://schemas.microsoft.com/office/powerpoint/2010/main" val="9744382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err="1">
                <a:solidFill>
                  <a:srgbClr val="FF0000"/>
                </a:solidFill>
                <a:latin typeface="Apple Chancery" charset="0"/>
                <a:ea typeface="Apple Chancery" charset="0"/>
                <a:cs typeface="Apple Chancery" charset="0"/>
              </a:rPr>
              <a:t>Allyse’s</a:t>
            </a:r>
            <a:r>
              <a:rPr lang="en-US" b="1" dirty="0">
                <a:solidFill>
                  <a:srgbClr val="FF0000"/>
                </a:solidFill>
                <a:latin typeface="Apple Chancery" charset="0"/>
                <a:ea typeface="Apple Chancery" charset="0"/>
                <a:cs typeface="Apple Chancery" charset="0"/>
              </a:rPr>
              <a:t> </a:t>
            </a:r>
            <a:r>
              <a:rPr lang="en-US" b="1" dirty="0" smtClean="0">
                <a:solidFill>
                  <a:srgbClr val="FF0000"/>
                </a:solidFill>
                <a:latin typeface="Apple Chancery" charset="0"/>
                <a:ea typeface="Apple Chancery" charset="0"/>
                <a:cs typeface="Apple Chancery" charset="0"/>
              </a:rPr>
              <a:t>Seizure</a:t>
            </a:r>
            <a:br>
              <a:rPr lang="en-US" b="1" dirty="0" smtClean="0">
                <a:solidFill>
                  <a:srgbClr val="FF0000"/>
                </a:solidFill>
                <a:latin typeface="Apple Chancery" charset="0"/>
                <a:ea typeface="Apple Chancery" charset="0"/>
                <a:cs typeface="Apple Chancery" charset="0"/>
              </a:rPr>
            </a:br>
            <a:r>
              <a:rPr lang="en-US" sz="1400" b="1" dirty="0" smtClean="0">
                <a:solidFill>
                  <a:srgbClr val="F4DE3A"/>
                </a:solidFill>
                <a:latin typeface="Al Nile" charset="-78"/>
                <a:ea typeface="Al Nile" charset="-78"/>
                <a:cs typeface="Al Nile" charset="-78"/>
              </a:rPr>
              <a:t>Web </a:t>
            </a:r>
            <a:r>
              <a:rPr lang="en-US" sz="1400" b="1" dirty="0">
                <a:solidFill>
                  <a:srgbClr val="F4DE3A"/>
                </a:solidFill>
                <a:latin typeface="Al Nile" charset="-78"/>
                <a:ea typeface="Al Nile" charset="-78"/>
                <a:cs typeface="Al Nile" charset="-78"/>
              </a:rPr>
              <a:t>Link: </a:t>
            </a:r>
            <a:r>
              <a:rPr lang="en-US" sz="1400" b="1" dirty="0">
                <a:solidFill>
                  <a:srgbClr val="F4DE3A"/>
                </a:solidFill>
                <a:latin typeface="Al Nile" charset="-78"/>
                <a:ea typeface="Al Nile" charset="-78"/>
                <a:cs typeface="Al Nile" charset="-78"/>
                <a:hlinkClick r:id="rId3"/>
              </a:rPr>
              <a:t>https://</a:t>
            </a:r>
            <a:r>
              <a:rPr lang="en-US" sz="1400" b="1" dirty="0" smtClean="0">
                <a:solidFill>
                  <a:srgbClr val="F4DE3A"/>
                </a:solidFill>
                <a:latin typeface="Al Nile" charset="-78"/>
                <a:ea typeface="Al Nile" charset="-78"/>
                <a:cs typeface="Al Nile" charset="-78"/>
                <a:hlinkClick r:id="rId3"/>
              </a:rPr>
              <a:t>www.youtube.com/watch?v=YPHL5Z22t0k</a:t>
            </a:r>
            <a:r>
              <a:rPr lang="en-US" sz="1400" b="1" dirty="0" smtClean="0">
                <a:solidFill>
                  <a:srgbClr val="F4DE3A"/>
                </a:solidFill>
                <a:latin typeface="Al Nile" charset="-78"/>
                <a:ea typeface="Al Nile" charset="-78"/>
                <a:cs typeface="Al Nile" charset="-78"/>
              </a:rPr>
              <a:t> </a:t>
            </a:r>
            <a:endParaRPr lang="en-US" dirty="0"/>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863181" y="1825625"/>
            <a:ext cx="2748213" cy="4351338"/>
          </a:xfrm>
        </p:spPr>
      </p:pic>
    </p:spTree>
    <p:extLst>
      <p:ext uri="{BB962C8B-B14F-4D97-AF65-F5344CB8AC3E}">
        <p14:creationId xmlns:p14="http://schemas.microsoft.com/office/powerpoint/2010/main" val="2524385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656" y="0"/>
            <a:ext cx="10515600" cy="1325563"/>
          </a:xfrm>
        </p:spPr>
        <p:txBody>
          <a:bodyPr>
            <a:normAutofit/>
          </a:bodyPr>
          <a:lstStyle/>
          <a:p>
            <a:pPr algn="ctr"/>
            <a:r>
              <a:rPr lang="en-US" sz="4400" b="1" dirty="0">
                <a:solidFill>
                  <a:srgbClr val="FF0000"/>
                </a:solidFill>
                <a:latin typeface="Apple Chancery" charset="0"/>
                <a:ea typeface="Apple Chancery" charset="0"/>
                <a:cs typeface="Apple Chancery" charset="0"/>
              </a:rPr>
              <a:t>What </a:t>
            </a:r>
            <a:r>
              <a:rPr lang="en-US" sz="4400" b="1" dirty="0" smtClean="0">
                <a:solidFill>
                  <a:srgbClr val="FF0000"/>
                </a:solidFill>
                <a:latin typeface="Apple Chancery" charset="0"/>
                <a:ea typeface="Apple Chancery" charset="0"/>
                <a:cs typeface="Apple Chancery" charset="0"/>
              </a:rPr>
              <a:t>Do We Know</a:t>
            </a:r>
            <a:endParaRPr lang="en-US" sz="4400" dirty="0"/>
          </a:p>
        </p:txBody>
      </p:sp>
      <p:sp>
        <p:nvSpPr>
          <p:cNvPr id="3" name="Content Placeholder 2"/>
          <p:cNvSpPr>
            <a:spLocks noGrp="1"/>
          </p:cNvSpPr>
          <p:nvPr>
            <p:ph idx="1"/>
          </p:nvPr>
        </p:nvSpPr>
        <p:spPr>
          <a:xfrm>
            <a:off x="584791" y="861237"/>
            <a:ext cx="11015330" cy="5571461"/>
          </a:xfrm>
        </p:spPr>
        <p:txBody>
          <a:bodyPr>
            <a:noAutofit/>
          </a:bodyPr>
          <a:lstStyle/>
          <a:p>
            <a:pPr lvl="0"/>
            <a:r>
              <a:rPr lang="en-US" sz="1800" b="1" dirty="0" smtClean="0"/>
              <a:t>Absence seizures affect </a:t>
            </a:r>
            <a:r>
              <a:rPr lang="en-US" sz="1800" b="1" dirty="0"/>
              <a:t>approximately 20,000 to 28,000 people in New Zealand.</a:t>
            </a:r>
            <a:endParaRPr lang="en-US" sz="1800" b="1" dirty="0" smtClean="0"/>
          </a:p>
          <a:p>
            <a:pPr lvl="0"/>
            <a:r>
              <a:rPr lang="en-US" sz="1800" b="1" dirty="0" smtClean="0"/>
              <a:t>Absence seizures can occur up to 100 </a:t>
            </a:r>
            <a:r>
              <a:rPr lang="en-US" sz="1800" b="1" dirty="0"/>
              <a:t>times per </a:t>
            </a:r>
            <a:r>
              <a:rPr lang="en-US" sz="1800" b="1" dirty="0" smtClean="0"/>
              <a:t>day and often can be unnoticed. </a:t>
            </a:r>
          </a:p>
          <a:p>
            <a:pPr lvl="0"/>
            <a:r>
              <a:rPr lang="en-US" sz="1800" b="1" dirty="0" smtClean="0"/>
              <a:t>After multiple seizures the student may well be exhausted.</a:t>
            </a:r>
          </a:p>
          <a:p>
            <a:pPr lvl="0"/>
            <a:r>
              <a:rPr lang="en-US" sz="1800" b="1" dirty="0" smtClean="0"/>
              <a:t>During the seizure the student won’t respond to you calling their name or tapping their shoulder.</a:t>
            </a:r>
          </a:p>
          <a:p>
            <a:r>
              <a:rPr lang="en-US" sz="1800" b="1" dirty="0"/>
              <a:t>Working memory and language can be disrupted by very brief (e.g., 3 </a:t>
            </a:r>
            <a:r>
              <a:rPr lang="en-US" sz="1800" b="1" dirty="0" smtClean="0"/>
              <a:t>second) seizures that have not outward sign they are occurring.</a:t>
            </a:r>
            <a:endParaRPr lang="en-US" sz="1800" b="1" dirty="0"/>
          </a:p>
          <a:p>
            <a:pPr lvl="0"/>
            <a:r>
              <a:rPr lang="en-US" sz="1800" b="1" dirty="0"/>
              <a:t>Seizures can </a:t>
            </a:r>
            <a:r>
              <a:rPr lang="en-US" sz="1800" b="1" dirty="0" smtClean="0"/>
              <a:t>result in missed instructions, slower work speed, and impaired ability to problem solve where there are many steps to be completed.</a:t>
            </a:r>
            <a:endParaRPr lang="en-US" sz="1800" b="1" dirty="0"/>
          </a:p>
          <a:p>
            <a:pPr lvl="0"/>
            <a:r>
              <a:rPr lang="en-US" sz="1800" b="1" dirty="0"/>
              <a:t>Side effects from anti-epileptic drugs (AEDs) and sleep disturbances can also hamper work </a:t>
            </a:r>
            <a:r>
              <a:rPr lang="en-US" sz="1800" b="1" dirty="0" smtClean="0"/>
              <a:t>completion</a:t>
            </a:r>
          </a:p>
          <a:p>
            <a:pPr lvl="0"/>
            <a:r>
              <a:rPr lang="en-US" sz="1800" b="1" dirty="0" smtClean="0"/>
              <a:t>Risk </a:t>
            </a:r>
            <a:r>
              <a:rPr lang="en-US" sz="1800" b="1" dirty="0"/>
              <a:t>of diminished self-esteem and anxiety about being </a:t>
            </a:r>
            <a:r>
              <a:rPr lang="en-US" sz="1800" b="1" dirty="0" smtClean="0"/>
              <a:t>stigmatized. </a:t>
            </a:r>
            <a:r>
              <a:rPr lang="en-US" sz="1800" b="1" dirty="0"/>
              <a:t>Missed school days are a </a:t>
            </a:r>
            <a:r>
              <a:rPr lang="en-US" sz="1800" b="1" dirty="0" smtClean="0"/>
              <a:t>risk.</a:t>
            </a:r>
            <a:endParaRPr lang="en-US" sz="1800" b="1" dirty="0"/>
          </a:p>
          <a:p>
            <a:pPr lvl="0"/>
            <a:r>
              <a:rPr lang="en-US" sz="1800" b="1" dirty="0" smtClean="0"/>
              <a:t>Increased </a:t>
            </a:r>
            <a:r>
              <a:rPr lang="en-US" sz="1800" b="1" dirty="0"/>
              <a:t>risk for </a:t>
            </a:r>
            <a:r>
              <a:rPr lang="en-US" sz="1800" b="1" dirty="0" smtClean="0"/>
              <a:t>depression </a:t>
            </a:r>
            <a:endParaRPr lang="en-US" sz="1800" b="1" dirty="0"/>
          </a:p>
          <a:p>
            <a:pPr lvl="0"/>
            <a:r>
              <a:rPr lang="en-US" sz="1800" b="1" dirty="0" smtClean="0"/>
              <a:t>Immediately </a:t>
            </a:r>
            <a:r>
              <a:rPr lang="en-US" sz="1800" b="1" dirty="0"/>
              <a:t>after a </a:t>
            </a:r>
            <a:r>
              <a:rPr lang="en-US" sz="1800" b="1" dirty="0" smtClean="0"/>
              <a:t>seizure, </a:t>
            </a:r>
            <a:r>
              <a:rPr lang="en-US" sz="1800" b="1" dirty="0"/>
              <a:t>students are often </a:t>
            </a:r>
            <a:r>
              <a:rPr lang="en-US" sz="1800" b="1" dirty="0" smtClean="0"/>
              <a:t>confused</a:t>
            </a:r>
            <a:r>
              <a:rPr lang="en-US" sz="1800" b="1" dirty="0"/>
              <a:t>, </a:t>
            </a:r>
            <a:r>
              <a:rPr lang="en-US" sz="1800" b="1" dirty="0" smtClean="0"/>
              <a:t>have difficulty remembering instructions.</a:t>
            </a:r>
          </a:p>
          <a:p>
            <a:pPr lvl="0"/>
            <a:r>
              <a:rPr lang="en-US" sz="2000" b="1" dirty="0" smtClean="0">
                <a:solidFill>
                  <a:srgbClr val="FF0000"/>
                </a:solidFill>
              </a:rPr>
              <a:t>IF A SEIZURE LASTS LONGER THAN FIVE MINUTES, OR IF MULTIPLE SEIZURES HAPPEN WITHOUT THE STUDENT REGAINING CONSCIOUSNESS OR APPEARS TO END THEN START AGAIN </a:t>
            </a:r>
            <a:r>
              <a:rPr lang="is-IS" sz="2000" b="1" dirty="0" smtClean="0">
                <a:solidFill>
                  <a:srgbClr val="FF0000"/>
                </a:solidFill>
              </a:rPr>
              <a:t>….</a:t>
            </a:r>
            <a:r>
              <a:rPr lang="en-US" sz="2000" b="1" dirty="0" smtClean="0">
                <a:solidFill>
                  <a:srgbClr val="FF0000"/>
                </a:solidFill>
              </a:rPr>
              <a:t> TREAT IT AS A MEDICAL EMERGENCY AND DIAL 111.</a:t>
            </a:r>
          </a:p>
        </p:txBody>
      </p:sp>
    </p:spTree>
    <p:extLst>
      <p:ext uri="{BB962C8B-B14F-4D97-AF65-F5344CB8AC3E}">
        <p14:creationId xmlns:p14="http://schemas.microsoft.com/office/powerpoint/2010/main" val="16777423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latin typeface="Apple Chancery" charset="0"/>
                <a:ea typeface="Apple Chancery" charset="0"/>
                <a:cs typeface="Apple Chancery" charset="0"/>
              </a:rPr>
              <a:t>What are the consequences?</a:t>
            </a:r>
            <a:endParaRPr lang="en-US" dirty="0"/>
          </a:p>
        </p:txBody>
      </p:sp>
      <p:sp>
        <p:nvSpPr>
          <p:cNvPr id="3" name="Content Placeholder 2"/>
          <p:cNvSpPr>
            <a:spLocks noGrp="1"/>
          </p:cNvSpPr>
          <p:nvPr>
            <p:ph idx="1"/>
          </p:nvPr>
        </p:nvSpPr>
        <p:spPr/>
        <p:txBody>
          <a:bodyPr numCol="2">
            <a:normAutofit fontScale="70000" lnSpcReduction="20000"/>
          </a:bodyPr>
          <a:lstStyle/>
          <a:p>
            <a:pPr marL="0" indent="0">
              <a:buNone/>
            </a:pPr>
            <a:r>
              <a:rPr lang="en-AU" b="1" dirty="0" smtClean="0"/>
              <a:t>Short </a:t>
            </a:r>
            <a:r>
              <a:rPr lang="en-AU" b="1" dirty="0"/>
              <a:t>and long term </a:t>
            </a:r>
            <a:r>
              <a:rPr lang="en-AU" b="1" dirty="0" smtClean="0"/>
              <a:t>memory loss.     </a:t>
            </a:r>
          </a:p>
          <a:p>
            <a:pPr marL="0" indent="0">
              <a:buNone/>
            </a:pPr>
            <a:endParaRPr lang="en-AU" b="1" dirty="0" smtClean="0"/>
          </a:p>
          <a:p>
            <a:pPr marL="0" indent="0">
              <a:buNone/>
            </a:pPr>
            <a:r>
              <a:rPr lang="en-AU" b="1" dirty="0" smtClean="0"/>
              <a:t>Visual </a:t>
            </a:r>
            <a:r>
              <a:rPr lang="en-AU" b="1" dirty="0"/>
              <a:t>and/or verbal learning </a:t>
            </a:r>
            <a:r>
              <a:rPr lang="en-AU" b="1" dirty="0" smtClean="0"/>
              <a:t>– reading, spelling, rote learning, speech </a:t>
            </a:r>
            <a:r>
              <a:rPr lang="en-AU" b="1" dirty="0"/>
              <a:t>and </a:t>
            </a:r>
            <a:r>
              <a:rPr lang="en-AU" b="1" dirty="0" smtClean="0"/>
              <a:t>language difficulty.</a:t>
            </a:r>
            <a:endParaRPr lang="en-US" b="1" dirty="0" smtClean="0"/>
          </a:p>
          <a:p>
            <a:pPr marL="0" indent="0">
              <a:buNone/>
            </a:pPr>
            <a:r>
              <a:rPr lang="en-AU" b="1" dirty="0" smtClean="0"/>
              <a:t> </a:t>
            </a:r>
            <a:endParaRPr lang="en-US" b="1" dirty="0" smtClean="0"/>
          </a:p>
          <a:p>
            <a:pPr marL="0" indent="0">
              <a:buNone/>
            </a:pPr>
            <a:r>
              <a:rPr lang="en-AU" b="1" dirty="0" smtClean="0"/>
              <a:t>Perceptual </a:t>
            </a:r>
            <a:r>
              <a:rPr lang="en-AU" b="1" dirty="0"/>
              <a:t>abilities, numeracy, problem-solving and memory </a:t>
            </a:r>
            <a:r>
              <a:rPr lang="en-AU" b="1" dirty="0" smtClean="0"/>
              <a:t>recall will be a challenge</a:t>
            </a:r>
            <a:r>
              <a:rPr lang="en-US" b="1" dirty="0" smtClean="0"/>
              <a:t>     </a:t>
            </a:r>
          </a:p>
          <a:p>
            <a:pPr marL="0" indent="0">
              <a:buNone/>
            </a:pPr>
            <a:endParaRPr lang="en-US" b="1" dirty="0"/>
          </a:p>
          <a:p>
            <a:pPr marL="0" indent="0">
              <a:buNone/>
            </a:pPr>
            <a:r>
              <a:rPr lang="en-AU" b="1" dirty="0" smtClean="0"/>
              <a:t>Motor </a:t>
            </a:r>
            <a:r>
              <a:rPr lang="en-AU" b="1" dirty="0"/>
              <a:t>ability – handwriting may be </a:t>
            </a:r>
            <a:endParaRPr lang="en-AU" b="1" dirty="0" smtClean="0"/>
          </a:p>
          <a:p>
            <a:pPr marL="0" indent="0">
              <a:buNone/>
            </a:pPr>
            <a:r>
              <a:rPr lang="en-AU" b="1" dirty="0" smtClean="0"/>
              <a:t>poor </a:t>
            </a:r>
            <a:r>
              <a:rPr lang="en-AU" b="1" dirty="0"/>
              <a:t>and performance </a:t>
            </a:r>
            <a:r>
              <a:rPr lang="en-AU" b="1" dirty="0" smtClean="0"/>
              <a:t>slower.</a:t>
            </a:r>
            <a:endParaRPr lang="en-US" b="1" dirty="0"/>
          </a:p>
          <a:p>
            <a:pPr marL="0" indent="0">
              <a:buNone/>
            </a:pPr>
            <a:r>
              <a:rPr lang="en-AU" b="1" dirty="0"/>
              <a:t> </a:t>
            </a:r>
            <a:endParaRPr lang="en-US" b="1" dirty="0"/>
          </a:p>
          <a:p>
            <a:pPr marL="0" indent="0">
              <a:buNone/>
            </a:pPr>
            <a:r>
              <a:rPr lang="en-AU" b="1" dirty="0"/>
              <a:t>Psychosocial problems – low self-esteem, frustration, anxiety, and poor </a:t>
            </a:r>
            <a:r>
              <a:rPr lang="en-AU" b="1" dirty="0" smtClean="0"/>
              <a:t>motivation.</a:t>
            </a:r>
            <a:endParaRPr lang="en-US" b="1" dirty="0"/>
          </a:p>
          <a:p>
            <a:pPr marL="0" indent="0">
              <a:buNone/>
            </a:pPr>
            <a:r>
              <a:rPr lang="en-AU" b="1" dirty="0"/>
              <a:t> </a:t>
            </a:r>
            <a:endParaRPr lang="en-US" b="1" dirty="0"/>
          </a:p>
          <a:p>
            <a:pPr marL="0" indent="0">
              <a:buNone/>
            </a:pPr>
            <a:r>
              <a:rPr lang="en-AU" b="1" dirty="0" smtClean="0"/>
              <a:t>Difficulty in maintaining </a:t>
            </a:r>
            <a:r>
              <a:rPr lang="en-AU" b="1" dirty="0"/>
              <a:t>consistency in </a:t>
            </a:r>
            <a:r>
              <a:rPr lang="en-AU" b="1" dirty="0" smtClean="0"/>
              <a:t>learning</a:t>
            </a:r>
            <a:r>
              <a:rPr lang="en-AU" b="1" dirty="0"/>
              <a:t>.</a:t>
            </a:r>
            <a:r>
              <a:rPr lang="en-US" b="1" dirty="0" smtClean="0"/>
              <a:t>         </a:t>
            </a:r>
          </a:p>
          <a:p>
            <a:pPr marL="0" indent="0">
              <a:buNone/>
            </a:pPr>
            <a:endParaRPr lang="en-US" b="1" dirty="0"/>
          </a:p>
          <a:p>
            <a:pPr marL="0" indent="0">
              <a:buNone/>
            </a:pPr>
            <a:r>
              <a:rPr lang="en-AU" b="1" dirty="0" smtClean="0"/>
              <a:t>Inappropriate </a:t>
            </a:r>
            <a:r>
              <a:rPr lang="en-AU" b="1" dirty="0"/>
              <a:t>behaviour – either attention-seeking or </a:t>
            </a:r>
            <a:r>
              <a:rPr lang="en-AU" b="1" dirty="0" smtClean="0"/>
              <a:t>withdrawing may present.</a:t>
            </a:r>
            <a:endParaRPr lang="en-US" b="1" dirty="0"/>
          </a:p>
          <a:p>
            <a:pPr marL="0" indent="0">
              <a:buNone/>
            </a:pPr>
            <a:r>
              <a:rPr lang="en-AU" b="1" dirty="0"/>
              <a:t> </a:t>
            </a:r>
            <a:endParaRPr lang="en-US" b="1" dirty="0"/>
          </a:p>
          <a:p>
            <a:pPr marL="0" indent="0">
              <a:buNone/>
            </a:pPr>
            <a:r>
              <a:rPr lang="en-AU" b="1" dirty="0"/>
              <a:t>Changes in </a:t>
            </a:r>
            <a:r>
              <a:rPr lang="en-AU" b="1" dirty="0" smtClean="0"/>
              <a:t>mood, may seem unhappy, withdrawn, worried, anxious, quiet, fearful.</a:t>
            </a:r>
            <a:endParaRPr lang="en-US" b="1" dirty="0"/>
          </a:p>
          <a:p>
            <a:endParaRPr lang="en-US" b="1" dirty="0"/>
          </a:p>
        </p:txBody>
      </p:sp>
    </p:spTree>
    <p:extLst>
      <p:ext uri="{BB962C8B-B14F-4D97-AF65-F5344CB8AC3E}">
        <p14:creationId xmlns:p14="http://schemas.microsoft.com/office/powerpoint/2010/main" val="4239510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solidFill>
                  <a:srgbClr val="FF0000"/>
                </a:solidFill>
                <a:latin typeface="Apple Chancery" charset="0"/>
                <a:ea typeface="Apple Chancery" charset="0"/>
                <a:cs typeface="Apple Chancery" charset="0"/>
              </a:rPr>
              <a:t>Epilepsy In the </a:t>
            </a:r>
            <a:r>
              <a:rPr lang="en-US" b="1" dirty="0" smtClean="0">
                <a:solidFill>
                  <a:srgbClr val="FF0000"/>
                </a:solidFill>
                <a:latin typeface="Apple Chancery" charset="0"/>
                <a:ea typeface="Apple Chancery" charset="0"/>
                <a:cs typeface="Apple Chancery" charset="0"/>
              </a:rPr>
              <a:t>Classroom</a:t>
            </a:r>
            <a:br>
              <a:rPr lang="en-US" b="1" dirty="0" smtClean="0">
                <a:solidFill>
                  <a:srgbClr val="FF0000"/>
                </a:solidFill>
                <a:latin typeface="Apple Chancery" charset="0"/>
                <a:ea typeface="Apple Chancery" charset="0"/>
                <a:cs typeface="Apple Chancery" charset="0"/>
              </a:rPr>
            </a:br>
            <a:r>
              <a:rPr lang="en-US" sz="1400" b="1" dirty="0">
                <a:solidFill>
                  <a:srgbClr val="F4DE3A"/>
                </a:solidFill>
                <a:latin typeface="Al Nile" charset="-78"/>
                <a:ea typeface="Al Nile" charset="-78"/>
                <a:cs typeface="Al Nile" charset="-78"/>
              </a:rPr>
              <a:t> Web Link: </a:t>
            </a:r>
            <a:r>
              <a:rPr lang="en-US" sz="1400" b="1" dirty="0">
                <a:solidFill>
                  <a:srgbClr val="F4DE3A"/>
                </a:solidFill>
                <a:latin typeface="Al Nile" charset="-78"/>
                <a:ea typeface="Al Nile" charset="-78"/>
                <a:cs typeface="Al Nile" charset="-78"/>
                <a:hlinkClick r:id="rId2"/>
              </a:rPr>
              <a:t>https://</a:t>
            </a:r>
            <a:r>
              <a:rPr lang="en-US" sz="1400" b="1" dirty="0" smtClean="0">
                <a:solidFill>
                  <a:srgbClr val="F4DE3A"/>
                </a:solidFill>
                <a:latin typeface="Al Nile" charset="-78"/>
                <a:ea typeface="Al Nile" charset="-78"/>
                <a:cs typeface="Al Nile" charset="-78"/>
                <a:hlinkClick r:id="rId2"/>
              </a:rPr>
              <a:t>www.youtube.com/watch?v=BcdxpjvsXNY</a:t>
            </a:r>
            <a:r>
              <a:rPr lang="en-US" sz="1400" b="1" dirty="0" smtClean="0">
                <a:solidFill>
                  <a:srgbClr val="F4DE3A"/>
                </a:solidFill>
                <a:latin typeface="Al Nile" charset="-78"/>
                <a:ea typeface="Al Nile" charset="-78"/>
                <a:cs typeface="Al Nile" charset="-78"/>
              </a:rPr>
              <a:t> </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67857" y="1825625"/>
            <a:ext cx="8538860" cy="4351338"/>
          </a:xfrm>
        </p:spPr>
      </p:pic>
    </p:spTree>
    <p:extLst>
      <p:ext uri="{BB962C8B-B14F-4D97-AF65-F5344CB8AC3E}">
        <p14:creationId xmlns:p14="http://schemas.microsoft.com/office/powerpoint/2010/main" val="399558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latin typeface="Apple Chancery" charset="0"/>
                <a:ea typeface="Apple Chancery" charset="0"/>
                <a:cs typeface="Apple Chancery" charset="0"/>
              </a:rPr>
              <a:t>Strategies for the Classroom</a:t>
            </a:r>
            <a:endParaRPr lang="en-US" dirty="0"/>
          </a:p>
        </p:txBody>
      </p:sp>
      <p:sp>
        <p:nvSpPr>
          <p:cNvPr id="3" name="Content Placeholder 2"/>
          <p:cNvSpPr>
            <a:spLocks noGrp="1"/>
          </p:cNvSpPr>
          <p:nvPr>
            <p:ph idx="1"/>
          </p:nvPr>
        </p:nvSpPr>
        <p:spPr>
          <a:xfrm>
            <a:off x="425302" y="1456660"/>
            <a:ext cx="10928498" cy="5146159"/>
          </a:xfrm>
        </p:spPr>
        <p:txBody>
          <a:bodyPr>
            <a:noAutofit/>
          </a:bodyPr>
          <a:lstStyle/>
          <a:p>
            <a:pPr marL="0" indent="0">
              <a:buNone/>
            </a:pPr>
            <a:r>
              <a:rPr lang="en-AU" sz="1600" b="1" dirty="0" smtClean="0">
                <a:solidFill>
                  <a:srgbClr val="FF0000"/>
                </a:solidFill>
                <a:latin typeface="Abadi MT Condensed Light" charset="0"/>
                <a:ea typeface="Abadi MT Condensed Light" charset="0"/>
                <a:cs typeface="Abadi MT Condensed Light" charset="0"/>
              </a:rPr>
              <a:t>Co-operative Learning</a:t>
            </a:r>
            <a:r>
              <a:rPr lang="en-AU" sz="1600" b="1" dirty="0" smtClean="0">
                <a:latin typeface="Abadi MT Condensed Light" charset="0"/>
                <a:ea typeface="Abadi MT Condensed Light" charset="0"/>
                <a:cs typeface="Abadi MT Condensed Light" charset="0"/>
              </a:rPr>
              <a:t>: Can provide the opportunities for the student  to easily ask questions or get a repeat of instructions. A peer tutoring program can support the student in independent activities in and outside the class.</a:t>
            </a:r>
            <a:endParaRPr lang="en-US" sz="1600" b="1" dirty="0">
              <a:solidFill>
                <a:srgbClr val="FF0000"/>
              </a:solidFill>
              <a:latin typeface="Abadi MT Condensed Light" charset="0"/>
              <a:ea typeface="Abadi MT Condensed Light" charset="0"/>
              <a:cs typeface="Abadi MT Condensed Light" charset="0"/>
            </a:endParaRPr>
          </a:p>
          <a:p>
            <a:pPr marL="0" indent="0">
              <a:buNone/>
            </a:pPr>
            <a:r>
              <a:rPr lang="en-AU" sz="1600" b="1" dirty="0" smtClean="0">
                <a:solidFill>
                  <a:srgbClr val="FF0000"/>
                </a:solidFill>
                <a:latin typeface="Abadi MT Condensed Light" charset="0"/>
                <a:ea typeface="Abadi MT Condensed Light" charset="0"/>
                <a:cs typeface="Abadi MT Condensed Light" charset="0"/>
              </a:rPr>
              <a:t>Task </a:t>
            </a:r>
            <a:r>
              <a:rPr lang="en-AU" sz="1600" b="1" dirty="0">
                <a:solidFill>
                  <a:srgbClr val="FF0000"/>
                </a:solidFill>
                <a:latin typeface="Abadi MT Condensed Light" charset="0"/>
                <a:ea typeface="Abadi MT Condensed Light" charset="0"/>
                <a:cs typeface="Abadi MT Condensed Light" charset="0"/>
              </a:rPr>
              <a:t>Analysis</a:t>
            </a:r>
            <a:r>
              <a:rPr lang="en-AU" sz="1600" b="1" dirty="0">
                <a:latin typeface="Abadi MT Condensed Light" charset="0"/>
                <a:ea typeface="Abadi MT Condensed Light" charset="0"/>
                <a:cs typeface="Abadi MT Condensed Light" charset="0"/>
              </a:rPr>
              <a:t>: </a:t>
            </a:r>
            <a:r>
              <a:rPr lang="en-AU" sz="1600" b="1" dirty="0" smtClean="0">
                <a:latin typeface="Abadi MT Condensed Light" charset="0"/>
                <a:ea typeface="Abadi MT Condensed Light" charset="0"/>
                <a:cs typeface="Abadi MT Condensed Light" charset="0"/>
              </a:rPr>
              <a:t>Break </a:t>
            </a:r>
            <a:r>
              <a:rPr lang="en-AU" sz="1600" b="1" dirty="0">
                <a:latin typeface="Abadi MT Condensed Light" charset="0"/>
                <a:ea typeface="Abadi MT Condensed Light" charset="0"/>
                <a:cs typeface="Abadi MT Condensed Light" charset="0"/>
              </a:rPr>
              <a:t>specific tasks into </a:t>
            </a:r>
            <a:r>
              <a:rPr lang="en-AU" sz="1600" b="1" dirty="0" smtClean="0">
                <a:latin typeface="Abadi MT Condensed Light" charset="0"/>
                <a:ea typeface="Abadi MT Condensed Light" charset="0"/>
                <a:cs typeface="Abadi MT Condensed Light" charset="0"/>
              </a:rPr>
              <a:t>achievable steps for the student to follow and  provide visual reminders of what is required. </a:t>
            </a:r>
            <a:r>
              <a:rPr lang="en-AU" sz="1600" b="1" dirty="0">
                <a:latin typeface="Abadi MT Condensed Light" charset="0"/>
                <a:ea typeface="Abadi MT Condensed Light" charset="0"/>
                <a:cs typeface="Abadi MT Condensed Light" charset="0"/>
              </a:rPr>
              <a:t> </a:t>
            </a:r>
            <a:endParaRPr lang="en-US" sz="1600" b="1" dirty="0">
              <a:latin typeface="Abadi MT Condensed Light" charset="0"/>
              <a:ea typeface="Abadi MT Condensed Light" charset="0"/>
              <a:cs typeface="Abadi MT Condensed Light" charset="0"/>
            </a:endParaRPr>
          </a:p>
          <a:p>
            <a:pPr marL="0" indent="0">
              <a:buNone/>
            </a:pPr>
            <a:r>
              <a:rPr lang="en-AU" sz="1600" b="1" dirty="0" smtClean="0">
                <a:solidFill>
                  <a:srgbClr val="FF0000"/>
                </a:solidFill>
                <a:latin typeface="Abadi MT Condensed Light" charset="0"/>
                <a:ea typeface="Abadi MT Condensed Light" charset="0"/>
                <a:cs typeface="Abadi MT Condensed Light" charset="0"/>
              </a:rPr>
              <a:t>Cueing</a:t>
            </a:r>
            <a:r>
              <a:rPr lang="en-AU" sz="1600" b="1" dirty="0">
                <a:latin typeface="Abadi MT Condensed Light" charset="0"/>
                <a:ea typeface="Abadi MT Condensed Light" charset="0"/>
                <a:cs typeface="Abadi MT Condensed Light" charset="0"/>
              </a:rPr>
              <a:t>: </a:t>
            </a:r>
            <a:r>
              <a:rPr lang="en-AU" sz="1600" b="1" dirty="0" smtClean="0">
                <a:latin typeface="Abadi MT Condensed Light" charset="0"/>
                <a:ea typeface="Abadi MT Condensed Light" charset="0"/>
                <a:cs typeface="Abadi MT Condensed Light" charset="0"/>
              </a:rPr>
              <a:t> Let the the child know, </a:t>
            </a:r>
            <a:r>
              <a:rPr lang="en-AU" sz="1600" b="1" dirty="0">
                <a:latin typeface="Abadi MT Condensed Light" charset="0"/>
                <a:ea typeface="Abadi MT Condensed Light" charset="0"/>
                <a:cs typeface="Abadi MT Condensed Light" charset="0"/>
              </a:rPr>
              <a:t>ahead of </a:t>
            </a:r>
            <a:r>
              <a:rPr lang="en-AU" sz="1600" b="1" dirty="0" smtClean="0">
                <a:latin typeface="Abadi MT Condensed Light" charset="0"/>
                <a:ea typeface="Abadi MT Condensed Light" charset="0"/>
                <a:cs typeface="Abadi MT Condensed Light" charset="0"/>
              </a:rPr>
              <a:t>time what is going to happen.</a:t>
            </a:r>
          </a:p>
          <a:p>
            <a:pPr marL="0" indent="0">
              <a:buNone/>
            </a:pPr>
            <a:r>
              <a:rPr lang="en-AU" sz="1600" b="1" dirty="0" smtClean="0">
                <a:solidFill>
                  <a:srgbClr val="FF0000"/>
                </a:solidFill>
                <a:latin typeface="Abadi MT Condensed Light" charset="0"/>
                <a:ea typeface="Abadi MT Condensed Light" charset="0"/>
                <a:cs typeface="Abadi MT Condensed Light" charset="0"/>
              </a:rPr>
              <a:t>Repetition</a:t>
            </a:r>
            <a:r>
              <a:rPr lang="en-AU" sz="1600" b="1" dirty="0">
                <a:latin typeface="Abadi MT Condensed Light" charset="0"/>
                <a:ea typeface="Abadi MT Condensed Light" charset="0"/>
                <a:cs typeface="Abadi MT Condensed Light" charset="0"/>
              </a:rPr>
              <a:t>: </a:t>
            </a:r>
            <a:r>
              <a:rPr lang="en-AU" sz="1600" b="1" dirty="0" smtClean="0">
                <a:latin typeface="Abadi MT Condensed Light" charset="0"/>
                <a:ea typeface="Abadi MT Condensed Light" charset="0"/>
                <a:cs typeface="Abadi MT Condensed Light" charset="0"/>
              </a:rPr>
              <a:t>To consolidate the skills </a:t>
            </a:r>
            <a:r>
              <a:rPr lang="en-AU" sz="1600" b="1" dirty="0">
                <a:latin typeface="Abadi MT Condensed Light" charset="0"/>
                <a:ea typeface="Abadi MT Condensed Light" charset="0"/>
                <a:cs typeface="Abadi MT Condensed Light" charset="0"/>
              </a:rPr>
              <a:t>learned in mastering a </a:t>
            </a:r>
            <a:r>
              <a:rPr lang="en-AU" sz="1600" b="1" dirty="0" smtClean="0">
                <a:latin typeface="Abadi MT Condensed Light" charset="0"/>
                <a:ea typeface="Abadi MT Condensed Light" charset="0"/>
                <a:cs typeface="Abadi MT Condensed Light" charset="0"/>
              </a:rPr>
              <a:t>task, and to remind the student of past learning and instructions. </a:t>
            </a:r>
          </a:p>
          <a:p>
            <a:pPr marL="0" indent="0">
              <a:buNone/>
            </a:pPr>
            <a:r>
              <a:rPr lang="en-AU" sz="1600" b="1" dirty="0" smtClean="0">
                <a:solidFill>
                  <a:srgbClr val="FF0000"/>
                </a:solidFill>
                <a:latin typeface="Abadi MT Condensed Light" charset="0"/>
                <a:ea typeface="Abadi MT Condensed Light" charset="0"/>
                <a:cs typeface="Abadi MT Condensed Light" charset="0"/>
              </a:rPr>
              <a:t>Check in</a:t>
            </a:r>
            <a:r>
              <a:rPr lang="en-AU" sz="1600" b="1" dirty="0" smtClean="0">
                <a:latin typeface="Abadi MT Condensed Light" charset="0"/>
                <a:ea typeface="Abadi MT Condensed Light" charset="0"/>
                <a:cs typeface="Abadi MT Condensed Light" charset="0"/>
              </a:rPr>
              <a:t>: Check in with the student to ensure the instructions have been understood.</a:t>
            </a:r>
          </a:p>
          <a:p>
            <a:pPr marL="0" indent="0">
              <a:buNone/>
            </a:pPr>
            <a:r>
              <a:rPr lang="en-US" sz="1600" b="1" dirty="0" smtClean="0">
                <a:solidFill>
                  <a:srgbClr val="FF0000"/>
                </a:solidFill>
                <a:latin typeface="Abadi MT Condensed Light" charset="0"/>
                <a:ea typeface="Abadi MT Condensed Light" charset="0"/>
                <a:cs typeface="Abadi MT Condensed Light" charset="0"/>
              </a:rPr>
              <a:t>Display key words and main points </a:t>
            </a:r>
            <a:r>
              <a:rPr lang="en-US" sz="1600" b="1" dirty="0" smtClean="0">
                <a:latin typeface="Abadi MT Condensed Light" charset="0"/>
                <a:ea typeface="Abadi MT Condensed Light" charset="0"/>
                <a:cs typeface="Abadi MT Condensed Light" charset="0"/>
              </a:rPr>
              <a:t>for each subject/activity. </a:t>
            </a:r>
            <a:r>
              <a:rPr lang="en-AU" sz="1600" b="1" dirty="0" smtClean="0">
                <a:latin typeface="Abadi MT Condensed Light" charset="0"/>
                <a:ea typeface="Abadi MT Condensed Light" charset="0"/>
                <a:cs typeface="Abadi MT Condensed Light" charset="0"/>
              </a:rPr>
              <a:t>Be </a:t>
            </a:r>
            <a:r>
              <a:rPr lang="en-AU" sz="1600" b="1" dirty="0">
                <a:latin typeface="Abadi MT Condensed Light" charset="0"/>
                <a:ea typeface="Abadi MT Condensed Light" charset="0"/>
                <a:cs typeface="Abadi MT Condensed Light" charset="0"/>
              </a:rPr>
              <a:t>aware that epilepsy can lead to changes in ability from day to day</a:t>
            </a:r>
            <a:r>
              <a:rPr lang="en-AU" sz="1600" b="1" dirty="0" smtClean="0">
                <a:latin typeface="Abadi MT Condensed Light" charset="0"/>
                <a:ea typeface="Abadi MT Condensed Light" charset="0"/>
                <a:cs typeface="Abadi MT Condensed Light" charset="0"/>
              </a:rPr>
              <a:t>.</a:t>
            </a:r>
            <a:r>
              <a:rPr lang="en-AU" sz="1600" b="1" dirty="0">
                <a:latin typeface="Abadi MT Condensed Light" charset="0"/>
                <a:ea typeface="Abadi MT Condensed Light" charset="0"/>
                <a:cs typeface="Abadi MT Condensed Light" charset="0"/>
              </a:rPr>
              <a:t> </a:t>
            </a:r>
            <a:endParaRPr lang="en-US" sz="1600" b="1" dirty="0">
              <a:latin typeface="Abadi MT Condensed Light" charset="0"/>
              <a:ea typeface="Abadi MT Condensed Light" charset="0"/>
              <a:cs typeface="Abadi MT Condensed Light" charset="0"/>
            </a:endParaRPr>
          </a:p>
          <a:p>
            <a:pPr marL="0" indent="0">
              <a:buNone/>
            </a:pPr>
            <a:r>
              <a:rPr lang="en-US" sz="1600" b="1" dirty="0" smtClean="0">
                <a:solidFill>
                  <a:srgbClr val="FF0000"/>
                </a:solidFill>
                <a:latin typeface="Abadi MT Condensed Light" charset="0"/>
                <a:ea typeface="Abadi MT Condensed Light" charset="0"/>
                <a:cs typeface="Abadi MT Condensed Light" charset="0"/>
              </a:rPr>
              <a:t>Positioning</a:t>
            </a:r>
            <a:r>
              <a:rPr lang="en-US" sz="1600" b="1" dirty="0" smtClean="0">
                <a:latin typeface="Abadi MT Condensed Light" charset="0"/>
                <a:ea typeface="Abadi MT Condensed Light" charset="0"/>
                <a:cs typeface="Abadi MT Condensed Light" charset="0"/>
              </a:rPr>
              <a:t> </a:t>
            </a:r>
            <a:r>
              <a:rPr lang="en-AU" sz="1600" b="1" dirty="0" smtClean="0">
                <a:latin typeface="Abadi MT Condensed Light" charset="0"/>
                <a:ea typeface="Abadi MT Condensed Light" charset="0"/>
                <a:cs typeface="Abadi MT Condensed Light" charset="0"/>
              </a:rPr>
              <a:t>Keep </a:t>
            </a:r>
            <a:r>
              <a:rPr lang="en-AU" sz="1600" b="1" dirty="0">
                <a:latin typeface="Abadi MT Condensed Light" charset="0"/>
                <a:ea typeface="Abadi MT Condensed Light" charset="0"/>
                <a:cs typeface="Abadi MT Condensed Light" charset="0"/>
              </a:rPr>
              <a:t>the child in clear view in the classroom so that any possible seizure activity can be </a:t>
            </a:r>
            <a:r>
              <a:rPr lang="en-AU" sz="1600" b="1" dirty="0" smtClean="0">
                <a:latin typeface="Abadi MT Condensed Light" charset="0"/>
                <a:ea typeface="Abadi MT Condensed Light" charset="0"/>
                <a:cs typeface="Abadi MT Condensed Light" charset="0"/>
              </a:rPr>
              <a:t>seen, and peer support is  close-by.</a:t>
            </a:r>
          </a:p>
          <a:p>
            <a:pPr marL="0" indent="0">
              <a:buNone/>
            </a:pPr>
            <a:r>
              <a:rPr lang="en-AU" sz="1600" b="1" dirty="0">
                <a:solidFill>
                  <a:srgbClr val="FF0000"/>
                </a:solidFill>
                <a:latin typeface="Abadi MT Condensed Light" charset="0"/>
                <a:ea typeface="Abadi MT Condensed Light" charset="0"/>
                <a:cs typeface="Abadi MT Condensed Light" charset="0"/>
              </a:rPr>
              <a:t>Adjust expectations to promote success. </a:t>
            </a:r>
            <a:r>
              <a:rPr lang="en-AU" sz="1600" b="1" dirty="0" smtClean="0">
                <a:latin typeface="Abadi MT Condensed Light" charset="0"/>
                <a:ea typeface="Abadi MT Condensed Light" charset="0"/>
                <a:cs typeface="Abadi MT Condensed Light" charset="0"/>
              </a:rPr>
              <a:t>Give the student the required time to finish a task, non-timed assessments, assess for understanding.</a:t>
            </a:r>
            <a:endParaRPr lang="en-AU" sz="1600" b="1" dirty="0">
              <a:solidFill>
                <a:srgbClr val="FF0000"/>
              </a:solidFill>
              <a:latin typeface="Abadi MT Condensed Light" charset="0"/>
              <a:ea typeface="Abadi MT Condensed Light" charset="0"/>
              <a:cs typeface="Abadi MT Condensed Light" charset="0"/>
            </a:endParaRPr>
          </a:p>
          <a:p>
            <a:pPr marL="0" indent="0">
              <a:buNone/>
            </a:pPr>
            <a:r>
              <a:rPr lang="en-AU" sz="1600" b="1" dirty="0" smtClean="0">
                <a:solidFill>
                  <a:srgbClr val="FF0000"/>
                </a:solidFill>
                <a:latin typeface="Abadi MT Condensed Light" charset="0"/>
                <a:ea typeface="Abadi MT Condensed Light" charset="0"/>
                <a:cs typeface="Abadi MT Condensed Light" charset="0"/>
              </a:rPr>
              <a:t>Medication</a:t>
            </a:r>
            <a:r>
              <a:rPr lang="en-AU" sz="1600" b="1" dirty="0" smtClean="0">
                <a:latin typeface="Abadi MT Condensed Light" charset="0"/>
                <a:ea typeface="Abadi MT Condensed Light" charset="0"/>
                <a:cs typeface="Abadi MT Condensed Light" charset="0"/>
              </a:rPr>
              <a:t>: Keep communication with the family regular especially if the students medication is being adjusted. Be aware of the possible effects of the medication.</a:t>
            </a:r>
            <a:endParaRPr lang="en-US" sz="1600" b="1" dirty="0">
              <a:latin typeface="Abadi MT Condensed Light" charset="0"/>
              <a:ea typeface="Abadi MT Condensed Light" charset="0"/>
              <a:cs typeface="Abadi MT Condensed Light" charset="0"/>
            </a:endParaRPr>
          </a:p>
          <a:p>
            <a:pPr marL="0" indent="0">
              <a:buNone/>
            </a:pPr>
            <a:r>
              <a:rPr lang="en-AU" sz="1600" b="1" dirty="0" smtClean="0">
                <a:solidFill>
                  <a:srgbClr val="FF0000"/>
                </a:solidFill>
                <a:latin typeface="Abadi MT Condensed Light" charset="0"/>
                <a:ea typeface="Abadi MT Condensed Light" charset="0"/>
                <a:cs typeface="Abadi MT Condensed Light" charset="0"/>
              </a:rPr>
              <a:t>Observe and record changes in seizures</a:t>
            </a:r>
            <a:r>
              <a:rPr lang="en-AU" sz="1600" b="1" dirty="0">
                <a:latin typeface="Abadi MT Condensed Light" charset="0"/>
                <a:ea typeface="Abadi MT Condensed Light" charset="0"/>
                <a:cs typeface="Abadi MT Condensed Light" charset="0"/>
              </a:rPr>
              <a:t>. Apart from the </a:t>
            </a:r>
            <a:r>
              <a:rPr lang="en-AU" sz="1600" b="1" dirty="0" smtClean="0">
                <a:latin typeface="Abadi MT Condensed Light" charset="0"/>
                <a:ea typeface="Abadi MT Condensed Light" charset="0"/>
                <a:cs typeface="Abadi MT Condensed Light" charset="0"/>
              </a:rPr>
              <a:t>family, </a:t>
            </a:r>
            <a:r>
              <a:rPr lang="en-AU" sz="1600" b="1" dirty="0">
                <a:latin typeface="Abadi MT Condensed Light" charset="0"/>
                <a:ea typeface="Abadi MT Condensed Light" charset="0"/>
                <a:cs typeface="Abadi MT Condensed Light" charset="0"/>
              </a:rPr>
              <a:t>the teacher is the adult who sees the child more </a:t>
            </a:r>
            <a:r>
              <a:rPr lang="en-AU" sz="1600" b="1" dirty="0" smtClean="0">
                <a:latin typeface="Abadi MT Condensed Light" charset="0"/>
                <a:ea typeface="Abadi MT Condensed Light" charset="0"/>
                <a:cs typeface="Abadi MT Condensed Light" charset="0"/>
              </a:rPr>
              <a:t>tha</a:t>
            </a:r>
            <a:r>
              <a:rPr lang="en-AU" sz="1600" b="1" dirty="0">
                <a:latin typeface="Abadi MT Condensed Light" charset="0"/>
                <a:ea typeface="Abadi MT Condensed Light" charset="0"/>
                <a:cs typeface="Abadi MT Condensed Light" charset="0"/>
              </a:rPr>
              <a:t>n</a:t>
            </a:r>
            <a:r>
              <a:rPr lang="en-US" sz="1600" b="1" dirty="0" smtClean="0">
                <a:latin typeface="Abadi MT Condensed Light" charset="0"/>
                <a:ea typeface="Abadi MT Condensed Light" charset="0"/>
                <a:cs typeface="Abadi MT Condensed Light" charset="0"/>
              </a:rPr>
              <a:t> </a:t>
            </a:r>
            <a:r>
              <a:rPr lang="en-AU" sz="1600" b="1" dirty="0" smtClean="0">
                <a:latin typeface="Abadi MT Condensed Light" charset="0"/>
                <a:ea typeface="Abadi MT Condensed Light" charset="0"/>
                <a:cs typeface="Abadi MT Condensed Light" charset="0"/>
              </a:rPr>
              <a:t>anyone </a:t>
            </a:r>
            <a:r>
              <a:rPr lang="en-AU" sz="1600" b="1" dirty="0">
                <a:latin typeface="Abadi MT Condensed Light" charset="0"/>
                <a:ea typeface="Abadi MT Condensed Light" charset="0"/>
                <a:cs typeface="Abadi MT Condensed Light" charset="0"/>
              </a:rPr>
              <a:t>else and can be an important source of seizure </a:t>
            </a:r>
            <a:r>
              <a:rPr lang="en-AU" sz="1600" b="1" dirty="0" smtClean="0">
                <a:latin typeface="Abadi MT Condensed Light" charset="0"/>
                <a:ea typeface="Abadi MT Condensed Light" charset="0"/>
                <a:cs typeface="Abadi MT Condensed Light" charset="0"/>
              </a:rPr>
              <a:t>description/frequency. </a:t>
            </a:r>
            <a:r>
              <a:rPr lang="en-AU" sz="1600" b="1" dirty="0">
                <a:latin typeface="Abadi MT Condensed Light" charset="0"/>
                <a:ea typeface="Abadi MT Condensed Light" charset="0"/>
                <a:cs typeface="Abadi MT Condensed Light" charset="0"/>
              </a:rPr>
              <a:t> </a:t>
            </a:r>
            <a:r>
              <a:rPr lang="en-AU" sz="1600" b="1" dirty="0" smtClean="0">
                <a:latin typeface="Abadi MT Condensed Light" charset="0"/>
                <a:ea typeface="Abadi MT Condensed Light" charset="0"/>
                <a:cs typeface="Abadi MT Condensed Light" charset="0"/>
              </a:rPr>
              <a:t>Keep the parent informed. If the medication is being assessed and adjusted </a:t>
            </a:r>
            <a:r>
              <a:rPr lang="en-AU" sz="1600" b="1" dirty="0">
                <a:latin typeface="Abadi MT Condensed Light" charset="0"/>
                <a:ea typeface="Abadi MT Condensed Light" charset="0"/>
                <a:cs typeface="Abadi MT Condensed Light" charset="0"/>
              </a:rPr>
              <a:t>s</a:t>
            </a:r>
            <a:r>
              <a:rPr lang="en-AU" sz="1600" b="1" dirty="0" smtClean="0">
                <a:latin typeface="Abadi MT Condensed Light" charset="0"/>
                <a:ea typeface="Abadi MT Condensed Light" charset="0"/>
                <a:cs typeface="Abadi MT Condensed Light" charset="0"/>
              </a:rPr>
              <a:t>et up an observation system/diary so levels of absence are noted and can be used in specialist appointments.</a:t>
            </a:r>
          </a:p>
          <a:p>
            <a:pPr marL="0" indent="0">
              <a:buNone/>
            </a:pPr>
            <a:r>
              <a:rPr lang="en-AU" sz="1600" b="1" dirty="0" smtClean="0">
                <a:solidFill>
                  <a:srgbClr val="FF0000"/>
                </a:solidFill>
                <a:latin typeface="Abadi MT Condensed Light" charset="0"/>
                <a:ea typeface="Abadi MT Condensed Light" charset="0"/>
                <a:cs typeface="Abadi MT Condensed Light" charset="0"/>
              </a:rPr>
              <a:t>Safety</a:t>
            </a:r>
            <a:r>
              <a:rPr lang="en-AU" sz="1600" b="1" dirty="0" smtClean="0">
                <a:latin typeface="Abadi MT Condensed Light" charset="0"/>
                <a:ea typeface="Abadi MT Condensed Light" charset="0"/>
                <a:cs typeface="Abadi MT Condensed Light" charset="0"/>
              </a:rPr>
              <a:t>: During activities such as swimming, camping, bike-riding, and tree climbing ensure that the student has suitable adult support</a:t>
            </a:r>
            <a:r>
              <a:rPr lang="en-AU" sz="1600" b="1" dirty="0">
                <a:latin typeface="Abadi MT Condensed Light" charset="0"/>
                <a:ea typeface="Abadi MT Condensed Light" charset="0"/>
                <a:cs typeface="Abadi MT Condensed Light" charset="0"/>
              </a:rPr>
              <a:t> </a:t>
            </a:r>
            <a:r>
              <a:rPr lang="en-AU" sz="1600" b="1" dirty="0" smtClean="0">
                <a:latin typeface="Abadi MT Condensed Light" charset="0"/>
                <a:ea typeface="Abadi MT Condensed Light" charset="0"/>
                <a:cs typeface="Abadi MT Condensed Light" charset="0"/>
              </a:rPr>
              <a:t>and a safety plan is in place. </a:t>
            </a:r>
            <a:endParaRPr lang="en-US" sz="1600" b="1" dirty="0">
              <a:latin typeface="Abadi MT Condensed Light" charset="0"/>
              <a:ea typeface="Abadi MT Condensed Light" charset="0"/>
              <a:cs typeface="Abadi MT Condensed Light" charset="0"/>
            </a:endParaRPr>
          </a:p>
          <a:p>
            <a:endParaRPr lang="en-US" sz="1600" b="1" dirty="0">
              <a:latin typeface="Abadi MT Condensed Light" charset="0"/>
              <a:ea typeface="Abadi MT Condensed Light" charset="0"/>
              <a:cs typeface="Abadi MT Condensed Light" charset="0"/>
            </a:endParaRPr>
          </a:p>
        </p:txBody>
      </p:sp>
    </p:spTree>
    <p:extLst>
      <p:ext uri="{BB962C8B-B14F-4D97-AF65-F5344CB8AC3E}">
        <p14:creationId xmlns:p14="http://schemas.microsoft.com/office/powerpoint/2010/main" val="2006771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Depth</Template>
  <TotalTime>3758</TotalTime>
  <Words>971</Words>
  <Application>Microsoft Macintosh PowerPoint</Application>
  <PresentationFormat>Widescreen</PresentationFormat>
  <Paragraphs>178</Paragraphs>
  <Slides>12</Slides>
  <Notes>7</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21" baseType="lpstr">
      <vt:lpstr>Abadi MT Condensed Light</vt:lpstr>
      <vt:lpstr>Al Nile</vt:lpstr>
      <vt:lpstr>Apple Chancery</vt:lpstr>
      <vt:lpstr>Arial</vt:lpstr>
      <vt:lpstr>Calibri</vt:lpstr>
      <vt:lpstr>Corbel</vt:lpstr>
      <vt:lpstr>Times New Roman</vt:lpstr>
      <vt:lpstr>Depth</vt:lpstr>
      <vt:lpstr>Document</vt:lpstr>
      <vt:lpstr>Absence Seizure/Petit Mal Information For Teachers </vt:lpstr>
      <vt:lpstr>What is an Absence Seizure?</vt:lpstr>
      <vt:lpstr>Brogan’s Absence Seizures Web Link: https://www.youtube.com/watch?v=M3ulV9eJKQQ  </vt:lpstr>
      <vt:lpstr>How is it treated?</vt:lpstr>
      <vt:lpstr>Allyse’s Seizure Web Link: https://www.youtube.com/watch?v=YPHL5Z22t0k </vt:lpstr>
      <vt:lpstr>What Do We Know</vt:lpstr>
      <vt:lpstr>What are the consequences?</vt:lpstr>
      <vt:lpstr>Epilepsy In the Classroom  Web Link: https://www.youtube.com/watch?v=BcdxpjvsXNY </vt:lpstr>
      <vt:lpstr>Strategies for the Classroom</vt:lpstr>
      <vt:lpstr>Observation Template</vt:lpstr>
      <vt:lpstr>Student Profile</vt:lpstr>
      <vt:lpstr>Resources for Teachers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Lynda Scott</dc:creator>
  <cp:lastModifiedBy>Lynda Scott</cp:lastModifiedBy>
  <cp:revision>54</cp:revision>
  <dcterms:created xsi:type="dcterms:W3CDTF">2017-05-11T02:27:24Z</dcterms:created>
  <dcterms:modified xsi:type="dcterms:W3CDTF">2017-11-21T02:29:41Z</dcterms:modified>
</cp:coreProperties>
</file>