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5" r:id="rId4"/>
    <p:sldId id="267" r:id="rId5"/>
    <p:sldId id="260" r:id="rId6"/>
    <p:sldId id="261" r:id="rId7"/>
    <p:sldId id="262" r:id="rId8"/>
    <p:sldId id="259" r:id="rId9"/>
    <p:sldId id="264" r:id="rId10"/>
    <p:sldId id="266" r:id="rId11"/>
    <p:sldId id="263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05DCE-E70E-4168-A838-04AE4689EA8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29-Nov-17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C2268-A86A-4864-B7EE-A494E0835AE1}" type="slidenum">
              <a:rPr lang="en-NZ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461963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NZ" sz="2400" dirty="0">
                <a:solidFill>
                  <a:prstClr val="white"/>
                </a:solidFill>
              </a:rPr>
              <a:t>	</a:t>
            </a:r>
            <a:r>
              <a:rPr lang="en-NZ" sz="2400" dirty="0">
                <a:solidFill>
                  <a:srgbClr val="F79646">
                    <a:lumMod val="60000"/>
                    <a:lumOff val="40000"/>
                  </a:srgbClr>
                </a:solidFill>
              </a:rPr>
              <a:t>Rock and Water New Zealand</a:t>
            </a:r>
          </a:p>
        </p:txBody>
      </p:sp>
      <p:pic>
        <p:nvPicPr>
          <p:cNvPr id="1026" name="Picture 2" descr="\\gcsrv3\users\staff\sd\My Documents\Rock and Water\RWNZ\rwnzsymbo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1000" cy="4286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outerShdw blurRad="50800" dist="50800" dir="5400000" sx="101000" sy="101000" algn="ctr" rotWithShape="0">
              <a:schemeClr val="bg1"/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0" y="6457950"/>
            <a:ext cx="9144000" cy="40005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NZ" sz="2000" dirty="0" err="1">
                <a:solidFill>
                  <a:srgbClr val="EEECE1"/>
                </a:solidFill>
              </a:rPr>
              <a:t>www.rockandwater.co.nz</a:t>
            </a:r>
            <a:endParaRPr lang="en-NZ" sz="2000" dirty="0">
              <a:solidFill>
                <a:srgbClr val="EEECE1"/>
              </a:solidFill>
            </a:endParaRPr>
          </a:p>
        </p:txBody>
      </p:sp>
      <p:pic>
        <p:nvPicPr>
          <p:cNvPr id="6" name="Picture 5" descr="communication train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0690" y="609600"/>
            <a:ext cx="2667000" cy="1786283"/>
          </a:xfrm>
          <a:prstGeom prst="rect">
            <a:avLst/>
          </a:prstGeom>
        </p:spPr>
      </p:pic>
      <p:pic>
        <p:nvPicPr>
          <p:cNvPr id="7" name="Picture 6" descr="beach walk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4572000"/>
            <a:ext cx="3124200" cy="1722215"/>
          </a:xfrm>
          <a:prstGeom prst="rect">
            <a:avLst/>
          </a:prstGeom>
        </p:spPr>
      </p:pic>
      <p:pic>
        <p:nvPicPr>
          <p:cNvPr id="9" name="Picture 8" descr="DSC_04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572569"/>
            <a:ext cx="2667000" cy="1771366"/>
          </a:xfrm>
          <a:prstGeom prst="rect">
            <a:avLst/>
          </a:prstGeom>
        </p:spPr>
      </p:pic>
      <p:pic>
        <p:nvPicPr>
          <p:cNvPr id="10" name="Picture 9" descr="trust ru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0" y="4571999"/>
            <a:ext cx="2667000" cy="1770103"/>
          </a:xfrm>
          <a:prstGeom prst="rect">
            <a:avLst/>
          </a:prstGeom>
        </p:spPr>
      </p:pic>
      <p:pic>
        <p:nvPicPr>
          <p:cNvPr id="12" name="Picture 11" descr="DSC_050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81054" y="609600"/>
            <a:ext cx="2638746" cy="1752600"/>
          </a:xfrm>
          <a:prstGeom prst="rect">
            <a:avLst/>
          </a:prstGeom>
        </p:spPr>
      </p:pic>
      <p:pic>
        <p:nvPicPr>
          <p:cNvPr id="13" name="Picture 12" descr="DSC_054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1654" y="609600"/>
            <a:ext cx="2638746" cy="1752600"/>
          </a:xfrm>
          <a:prstGeom prst="rect">
            <a:avLst/>
          </a:prstGeom>
        </p:spPr>
      </p:pic>
      <p:pic>
        <p:nvPicPr>
          <p:cNvPr id="14" name="Picture 13" descr="rock and water logo 210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09600" y="2133600"/>
            <a:ext cx="2520696" cy="26913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76600" y="2362200"/>
            <a:ext cx="55626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Franklin Gothic Medium" pitchFamily="34" charset="0"/>
              </a:rPr>
              <a:t>The Rock and Water </a:t>
            </a:r>
            <a:r>
              <a:rPr lang="en-US" sz="3200" dirty="0" err="1" smtClean="0">
                <a:latin typeface="Franklin Gothic Medium" pitchFamily="34" charset="0"/>
              </a:rPr>
              <a:t>Programme</a:t>
            </a:r>
            <a:endParaRPr lang="en-US" sz="3200" dirty="0" smtClean="0">
              <a:latin typeface="Franklin Gothic Medium" pitchFamily="34" charset="0"/>
            </a:endParaRPr>
          </a:p>
          <a:p>
            <a:endParaRPr lang="en-US" sz="2400" dirty="0" smtClean="0">
              <a:latin typeface="Franklin Gothic Medium" pitchFamily="34" charset="0"/>
            </a:endParaRPr>
          </a:p>
          <a:p>
            <a:pPr algn="ctr"/>
            <a:r>
              <a:rPr lang="en-US" sz="2400" dirty="0" smtClean="0">
                <a:latin typeface="Franklin Gothic Medium" pitchFamily="34" charset="0"/>
              </a:rPr>
              <a:t>Social Competency skills for children and adults</a:t>
            </a:r>
            <a:endParaRPr lang="en-US" sz="2400" dirty="0">
              <a:latin typeface="Franklin Gothic Medium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Rock and Water for Secondary Schools </a:t>
            </a:r>
            <a:endParaRPr lang="en-US" dirty="0"/>
          </a:p>
        </p:txBody>
      </p:sp>
      <p:pic>
        <p:nvPicPr>
          <p:cNvPr id="3" name="Picture 2" descr="accreditation manu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2168399" cy="3062287"/>
          </a:xfrm>
          <a:prstGeom prst="rect">
            <a:avLst/>
          </a:prstGeom>
        </p:spPr>
      </p:pic>
      <p:pic>
        <p:nvPicPr>
          <p:cNvPr id="4" name="Picture 3" descr="accreditationmanualinsi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800600"/>
            <a:ext cx="2824716" cy="198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6600" y="1295400"/>
            <a:ext cx="5867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sz="2400" dirty="0" smtClean="0"/>
              <a:t>Ideally delivered to all students, but can be ‘targeted’ to specific groups (</a:t>
            </a:r>
            <a:r>
              <a:rPr lang="en-US" sz="2400" dirty="0" err="1" smtClean="0"/>
              <a:t>behavioural</a:t>
            </a:r>
            <a:r>
              <a:rPr lang="en-US" sz="2400" dirty="0" smtClean="0"/>
              <a:t>, social needs, special needs etc)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Often used as part of Health </a:t>
            </a:r>
            <a:r>
              <a:rPr lang="en-US" sz="2400" dirty="0" smtClean="0"/>
              <a:t>C</a:t>
            </a:r>
            <a:r>
              <a:rPr lang="en-US" sz="2400" dirty="0" smtClean="0"/>
              <a:t>urriculum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Can be delivered as specific Rock and Water lessons, or as part of existing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targeting wellbeing, safety etc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 Three-day Accreditation training for facilitators, one-day Introductory for whole staff to ensure clarity etc.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Further information</a:t>
            </a:r>
            <a:endParaRPr lang="en-NZ" dirty="0"/>
          </a:p>
        </p:txBody>
      </p:sp>
      <p:pic>
        <p:nvPicPr>
          <p:cNvPr id="4" name="Content Placeholder 3" descr="rwnzhiresweb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1672873" cy="1857388"/>
          </a:xfrm>
        </p:spPr>
      </p:pic>
      <p:sp>
        <p:nvSpPr>
          <p:cNvPr id="5" name="TextBox 4"/>
          <p:cNvSpPr txBox="1"/>
          <p:nvPr/>
        </p:nvSpPr>
        <p:spPr>
          <a:xfrm>
            <a:off x="3143240" y="1371600"/>
            <a:ext cx="49292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For general information regarding Rock and Water in New Zealand and on facilitator training workshops, programme delivery etc</a:t>
            </a:r>
          </a:p>
          <a:p>
            <a:endParaRPr lang="en-NZ" dirty="0"/>
          </a:p>
          <a:p>
            <a:r>
              <a:rPr lang="en-NZ" sz="3200" dirty="0" smtClean="0"/>
              <a:t>www.rockandwater.co.nz</a:t>
            </a:r>
          </a:p>
          <a:p>
            <a:r>
              <a:rPr lang="en-NZ" sz="3200" dirty="0" smtClean="0"/>
              <a:t>rockandwaternz@gmail.com</a:t>
            </a:r>
            <a:endParaRPr lang="en-NZ" sz="3200" dirty="0"/>
          </a:p>
        </p:txBody>
      </p:sp>
      <p:pic>
        <p:nvPicPr>
          <p:cNvPr id="6" name="Picture 5" descr="rw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942170"/>
            <a:ext cx="1785950" cy="1849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43240" y="4132183"/>
            <a:ext cx="50006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For general information on the Rock and Water programme, international workshops etc</a:t>
            </a:r>
          </a:p>
          <a:p>
            <a:r>
              <a:rPr lang="en-NZ" sz="2800" dirty="0" smtClean="0"/>
              <a:t>www.rockandwaterprogram.com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en-NZ" dirty="0" smtClean="0"/>
              <a:t>The Rock and Water Programme:</a:t>
            </a:r>
            <a:br>
              <a:rPr lang="en-NZ" dirty="0" smtClean="0"/>
            </a:br>
            <a:r>
              <a:rPr lang="en-NZ" dirty="0" smtClean="0"/>
              <a:t>social competency training</a:t>
            </a:r>
            <a:endParaRPr lang="en-NZ" dirty="0"/>
          </a:p>
        </p:txBody>
      </p:sp>
      <p:sp>
        <p:nvSpPr>
          <p:cNvPr id="5" name="Rectangle 3"/>
          <p:cNvSpPr txBox="1">
            <a:spLocks noGrp="1" noChangeArrowheads="1"/>
          </p:cNvSpPr>
          <p:nvPr>
            <p:ph type="subTitle" idx="1"/>
          </p:nvPr>
        </p:nvSpPr>
        <p:spPr>
          <a:xfrm>
            <a:off x="571500" y="2000250"/>
            <a:ext cx="8001000" cy="42862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 goals: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To assist young people (boys and girls) in their development to adulthood (self-realisation).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To develop the right amount of self-confidence (trust in oneself).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Development of morality.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To learn to deal with energy, strength and powerlessness.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NZ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04800"/>
            <a:ext cx="838200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NZ" sz="2400" dirty="0" smtClean="0">
                <a:latin typeface="Arial" pitchFamily="34" charset="0"/>
                <a:cs typeface="Arial" pitchFamily="34" charset="0"/>
              </a:rPr>
              <a:t>The programme </a:t>
            </a:r>
            <a:r>
              <a:rPr lang="en-NZ" sz="2400" dirty="0" smtClean="0">
                <a:latin typeface="Arial" pitchFamily="34" charset="0"/>
                <a:cs typeface="Arial" pitchFamily="34" charset="0"/>
              </a:rPr>
              <a:t>is dynamic and easily adaptable to individual teachers, situations and curriculum.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NZ" sz="2400" dirty="0" smtClean="0">
                <a:latin typeface="Arial" pitchFamily="34" charset="0"/>
                <a:cs typeface="Arial" pitchFamily="34" charset="0"/>
              </a:rPr>
              <a:t>The activities are targeted to the developmental stages of the students, but essentially teaches: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endParaRPr lang="en-NZ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lnSpc>
                <a:spcPct val="150000"/>
              </a:lnSpc>
              <a:defRPr/>
            </a:pPr>
            <a:r>
              <a:rPr lang="en-NZ" dirty="0" smtClean="0">
                <a:latin typeface="Arial" pitchFamily="34" charset="0"/>
                <a:cs typeface="Arial" pitchFamily="34" charset="0"/>
              </a:rPr>
              <a:t>	   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Communication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skills      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Self-control         Emotional regulation	</a:t>
            </a:r>
          </a:p>
          <a:p>
            <a:pPr marL="342900" lvl="0" indent="-342900" algn="ctr">
              <a:lnSpc>
                <a:spcPct val="150000"/>
              </a:lnSpc>
              <a:defRPr/>
            </a:pPr>
            <a:r>
              <a:rPr lang="en-NZ" sz="2000" dirty="0" smtClean="0">
                <a:latin typeface="Arial" pitchFamily="34" charset="0"/>
                <a:cs typeface="Arial" pitchFamily="34" charset="0"/>
              </a:rPr>
              <a:t>Self-awareness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	Mental strength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Self-confidence  </a:t>
            </a: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lnSpc>
                <a:spcPct val="150000"/>
              </a:lnSpc>
              <a:defRPr/>
            </a:pPr>
            <a:r>
              <a:rPr lang="en-NZ" sz="2000" dirty="0" smtClean="0">
                <a:latin typeface="Arial" pitchFamily="34" charset="0"/>
                <a:cs typeface="Arial" pitchFamily="34" charset="0"/>
              </a:rPr>
              <a:t>   </a:t>
            </a: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lnSpc>
                <a:spcPct val="150000"/>
              </a:lnSpc>
              <a:defRPr/>
            </a:pPr>
            <a:r>
              <a:rPr lang="en-NZ" sz="2000" dirty="0" smtClean="0">
                <a:latin typeface="Arial" pitchFamily="34" charset="0"/>
                <a:cs typeface="Arial" pitchFamily="34" charset="0"/>
              </a:rPr>
              <a:t>Assertiveness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Social safety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           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Solidarity</a:t>
            </a:r>
          </a:p>
          <a:p>
            <a:pPr marL="342900" lvl="0" indent="-342900">
              <a:lnSpc>
                <a:spcPct val="150000"/>
              </a:lnSpc>
              <a:defRPr/>
            </a:pPr>
            <a:endParaRPr lang="en-NZ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NZ" dirty="0" smtClean="0">
                <a:latin typeface="Arial" pitchFamily="34" charset="0"/>
                <a:cs typeface="Arial" pitchFamily="34" charset="0"/>
              </a:rPr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461963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NZ" sz="2400" dirty="0">
                <a:solidFill>
                  <a:prstClr val="white"/>
                </a:solidFill>
              </a:rPr>
              <a:t>	</a:t>
            </a:r>
            <a:r>
              <a:rPr lang="en-NZ" sz="2400" dirty="0">
                <a:solidFill>
                  <a:srgbClr val="F79646">
                    <a:lumMod val="60000"/>
                    <a:lumOff val="40000"/>
                  </a:srgbClr>
                </a:solidFill>
              </a:rPr>
              <a:t>Rock and Water New Zealand</a:t>
            </a:r>
          </a:p>
        </p:txBody>
      </p:sp>
      <p:pic>
        <p:nvPicPr>
          <p:cNvPr id="1026" name="Picture 2" descr="\\gcsrv3\users\staff\sd\My Documents\Rock and Water\RWNZ\rwnzsymbo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1000" cy="4286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outerShdw blurRad="50800" dist="50800" dir="5400000" sx="101000" sy="101000" algn="ctr" rotWithShape="0">
              <a:schemeClr val="bg1"/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0" y="6457950"/>
            <a:ext cx="9144000" cy="40005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NZ" sz="2000" dirty="0" err="1">
                <a:solidFill>
                  <a:srgbClr val="EEECE1"/>
                </a:solidFill>
              </a:rPr>
              <a:t>www.rockandwater.co.nz</a:t>
            </a:r>
            <a:endParaRPr lang="en-NZ" sz="2000" dirty="0">
              <a:solidFill>
                <a:srgbClr val="EEECE1"/>
              </a:solidFill>
            </a:endParaRPr>
          </a:p>
        </p:txBody>
      </p:sp>
      <p:pic>
        <p:nvPicPr>
          <p:cNvPr id="2" name="Picture 2" descr="C:\Users\VAIO\Desktop\slideshow\whare and tapawh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09600"/>
            <a:ext cx="8077200" cy="51742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58674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Whakapiri</a:t>
            </a:r>
            <a:r>
              <a:rPr lang="en-US" sz="2400" dirty="0" smtClean="0"/>
              <a:t>		  </a:t>
            </a:r>
            <a:r>
              <a:rPr lang="en-US" sz="2400" dirty="0" err="1" smtClean="0"/>
              <a:t>Whakamarama</a:t>
            </a:r>
            <a:r>
              <a:rPr lang="en-US" sz="2400" dirty="0" smtClean="0"/>
              <a:t>                      </a:t>
            </a:r>
            <a:r>
              <a:rPr lang="en-US" sz="2400" dirty="0" err="1" smtClean="0"/>
              <a:t>Whakamana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Engagement / </a:t>
            </a:r>
            <a:r>
              <a:rPr lang="en-NZ" dirty="0" err="1" smtClean="0"/>
              <a:t>whakapiri</a:t>
            </a:r>
            <a:r>
              <a:rPr lang="en-NZ" dirty="0" smtClean="0"/>
              <a:t>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NZ" dirty="0" smtClean="0"/>
              <a:t>Physical exercises, games and basic self-defence used as cues to develop strong physical, mental and social skills.</a:t>
            </a:r>
          </a:p>
          <a:p>
            <a:r>
              <a:rPr lang="en-NZ" dirty="0" smtClean="0"/>
              <a:t>Everybody works together and plays together – develops relationships, respect and </a:t>
            </a:r>
            <a:r>
              <a:rPr lang="en-NZ" dirty="0" smtClean="0"/>
              <a:t>solidarity (a sense of belonging).</a:t>
            </a:r>
            <a:endParaRPr lang="en-NZ" dirty="0" smtClean="0"/>
          </a:p>
          <a:p>
            <a:r>
              <a:rPr lang="en-NZ" dirty="0" smtClean="0"/>
              <a:t>It’s fun!</a:t>
            </a:r>
          </a:p>
          <a:p>
            <a:pPr>
              <a:buNone/>
            </a:pPr>
            <a:endParaRPr lang="en-NZ" dirty="0"/>
          </a:p>
        </p:txBody>
      </p:sp>
      <p:pic>
        <p:nvPicPr>
          <p:cNvPr id="4" name="Picture 3" descr="raffy and aar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4776798"/>
            <a:ext cx="2062428" cy="1928802"/>
          </a:xfrm>
          <a:prstGeom prst="rect">
            <a:avLst/>
          </a:prstGeom>
        </p:spPr>
      </p:pic>
      <p:pic>
        <p:nvPicPr>
          <p:cNvPr id="6" name="Picture 5" descr="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779938"/>
            <a:ext cx="1643074" cy="1925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Enlightenment / </a:t>
            </a:r>
            <a:r>
              <a:rPr lang="en-NZ" dirty="0" err="1" smtClean="0"/>
              <a:t>whakamarama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Autofit/>
          </a:bodyPr>
          <a:lstStyle/>
          <a:p>
            <a:r>
              <a:rPr lang="en-NZ" dirty="0" smtClean="0"/>
              <a:t>Self-awareness developed via a focus on body-awareness and emotional-awareness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Participants taught to ground, centre and focus </a:t>
            </a:r>
            <a:r>
              <a:rPr lang="en-NZ" u="sng" dirty="0" smtClean="0"/>
              <a:t>before</a:t>
            </a:r>
            <a:r>
              <a:rPr lang="en-NZ" dirty="0" smtClean="0"/>
              <a:t> </a:t>
            </a:r>
            <a:r>
              <a:rPr lang="en-NZ" u="sng" dirty="0" smtClean="0"/>
              <a:t>choosing </a:t>
            </a:r>
            <a:r>
              <a:rPr lang="en-NZ" dirty="0" smtClean="0"/>
              <a:t>how to react</a:t>
            </a:r>
            <a:r>
              <a:rPr lang="en-NZ" dirty="0" smtClean="0"/>
              <a:t>.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Knowing </a:t>
            </a:r>
            <a:r>
              <a:rPr lang="en-NZ" dirty="0" smtClean="0"/>
              <a:t>you always have a choice is very powerful.</a:t>
            </a:r>
            <a:endParaRPr lang="en-NZ" dirty="0"/>
          </a:p>
          <a:p>
            <a:pPr>
              <a:buNone/>
            </a:pPr>
            <a:endParaRPr lang="en-NZ" dirty="0"/>
          </a:p>
        </p:txBody>
      </p:sp>
      <p:pic>
        <p:nvPicPr>
          <p:cNvPr id="4" name="Picture 3" descr="mental press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8447" y="3657600"/>
            <a:ext cx="1525553" cy="1925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Empowerment / </a:t>
            </a:r>
            <a:r>
              <a:rPr lang="en-NZ" dirty="0" err="1" smtClean="0"/>
              <a:t>whakamana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rmAutofit/>
          </a:bodyPr>
          <a:lstStyle/>
          <a:p>
            <a:r>
              <a:rPr lang="en-NZ" sz="2400" dirty="0" smtClean="0"/>
              <a:t>Participants taught to be calm, strong and focused – to be able to make  considered choices for themselves.</a:t>
            </a:r>
          </a:p>
          <a:p>
            <a:pPr>
              <a:buNone/>
            </a:pPr>
            <a:endParaRPr lang="en-NZ" sz="2400" dirty="0" smtClean="0"/>
          </a:p>
          <a:p>
            <a:r>
              <a:rPr lang="en-NZ" sz="2400" dirty="0" smtClean="0"/>
              <a:t>The programme moves from external communication skills (body language, conversations, assertiveness etc) to internal communication </a:t>
            </a:r>
          </a:p>
          <a:p>
            <a:pPr lvl="3"/>
            <a:r>
              <a:rPr lang="en-NZ" sz="2400" dirty="0"/>
              <a:t>W</a:t>
            </a:r>
            <a:r>
              <a:rPr lang="en-NZ" sz="2400" dirty="0" smtClean="0"/>
              <a:t>ho am I? </a:t>
            </a:r>
          </a:p>
          <a:p>
            <a:pPr lvl="3"/>
            <a:r>
              <a:rPr lang="en-NZ" sz="2400" dirty="0" smtClean="0"/>
              <a:t>What are my strengths, values etc</a:t>
            </a:r>
          </a:p>
          <a:p>
            <a:pPr lvl="3"/>
            <a:r>
              <a:rPr lang="en-NZ" sz="2400" dirty="0" smtClean="0"/>
              <a:t>Which way do I want  to go in life?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500826" y="3643314"/>
            <a:ext cx="357190" cy="12144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6858016" y="3658480"/>
            <a:ext cx="20002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Requires</a:t>
            </a:r>
          </a:p>
          <a:p>
            <a:pPr algn="ctr"/>
            <a:r>
              <a:rPr lang="en-US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self-confidence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Picture 5" descr="8UI June 09 trust and happin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4929198"/>
            <a:ext cx="2107552" cy="1409535"/>
          </a:xfrm>
          <a:prstGeom prst="rect">
            <a:avLst/>
          </a:prstGeom>
        </p:spPr>
      </p:pic>
      <p:pic>
        <p:nvPicPr>
          <p:cNvPr id="9" name="Picture 8" descr="10LG bridge 2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4929198"/>
            <a:ext cx="1925300" cy="1712931"/>
          </a:xfrm>
          <a:prstGeom prst="rect">
            <a:avLst/>
          </a:prstGeom>
        </p:spPr>
      </p:pic>
      <p:pic>
        <p:nvPicPr>
          <p:cNvPr id="10" name="Picture 9" descr="10LGwoodbreakthrough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5000636"/>
            <a:ext cx="1857388" cy="143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Rock or Water?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>
            <a:normAutofit fontScale="85000" lnSpcReduction="20000"/>
          </a:bodyPr>
          <a:lstStyle/>
          <a:p>
            <a:r>
              <a:rPr lang="en-NZ" sz="2600" dirty="0" smtClean="0"/>
              <a:t>The </a:t>
            </a:r>
            <a:r>
              <a:rPr lang="en-NZ" sz="2600" b="1" dirty="0" smtClean="0"/>
              <a:t>Rock attitude </a:t>
            </a:r>
            <a:r>
              <a:rPr lang="en-NZ" sz="2600" dirty="0" smtClean="0"/>
              <a:t>is hard, uncompromising; you go your own way... communication is short and sharp</a:t>
            </a:r>
            <a:r>
              <a:rPr lang="en-NZ" sz="2600" dirty="0" smtClean="0"/>
              <a:t>! Can be great (dealing with peer pressure, bullying etc) but can also lead to break downs in communication, a Rock action often brings a Rock reaction….</a:t>
            </a:r>
            <a:endParaRPr lang="en-NZ" sz="2600" dirty="0" smtClean="0"/>
          </a:p>
          <a:p>
            <a:pPr>
              <a:buNone/>
            </a:pPr>
            <a:endParaRPr lang="en-NZ" sz="2600" dirty="0" smtClean="0"/>
          </a:p>
          <a:p>
            <a:r>
              <a:rPr lang="en-NZ" sz="2600" dirty="0" smtClean="0"/>
              <a:t>The </a:t>
            </a:r>
            <a:r>
              <a:rPr lang="en-NZ" sz="2600" b="1" dirty="0" smtClean="0"/>
              <a:t>Water attitude </a:t>
            </a:r>
            <a:r>
              <a:rPr lang="en-NZ" sz="2600" dirty="0" smtClean="0"/>
              <a:t>is open, communicative, considerate...it develops connections, relationships </a:t>
            </a:r>
            <a:r>
              <a:rPr lang="en-NZ" sz="2600" dirty="0" smtClean="0"/>
              <a:t>etc. The Water attitude takes awareness, confidence and strength.</a:t>
            </a:r>
            <a:endParaRPr lang="en-NZ" sz="2600" dirty="0" smtClean="0"/>
          </a:p>
          <a:p>
            <a:endParaRPr lang="en-NZ" sz="2600" dirty="0" smtClean="0"/>
          </a:p>
          <a:p>
            <a:r>
              <a:rPr lang="en-NZ" sz="2600" dirty="0" smtClean="0"/>
              <a:t>When are you like Rock or Water – in your communications, relationships, etc? How do others react</a:t>
            </a:r>
            <a:r>
              <a:rPr lang="en-NZ" sz="2600" dirty="0" smtClean="0"/>
              <a:t>? </a:t>
            </a:r>
            <a:endParaRPr lang="en-NZ" sz="2600" dirty="0" smtClean="0"/>
          </a:p>
          <a:p>
            <a:endParaRPr lang="en-NZ" dirty="0"/>
          </a:p>
        </p:txBody>
      </p:sp>
      <p:pic>
        <p:nvPicPr>
          <p:cNvPr id="4" name="Picture 3" descr="DSC_01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953000"/>
            <a:ext cx="1164040" cy="1752600"/>
          </a:xfrm>
          <a:prstGeom prst="rect">
            <a:avLst/>
          </a:prstGeom>
        </p:spPr>
      </p:pic>
      <p:pic>
        <p:nvPicPr>
          <p:cNvPr id="5" name="Picture 4" descr="028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4953000"/>
            <a:ext cx="1752600" cy="1719045"/>
          </a:xfrm>
          <a:prstGeom prst="rect">
            <a:avLst/>
          </a:prstGeom>
        </p:spPr>
      </p:pic>
      <p:pic>
        <p:nvPicPr>
          <p:cNvPr id="6" name="Picture 5" descr="DSC_05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4953000"/>
            <a:ext cx="2638746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2667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Rock and Water for Primary and Intermediates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3" name="Picture 12" descr="primary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143000"/>
            <a:ext cx="2286000" cy="29969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71800" y="1905000"/>
            <a:ext cx="5791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Focus on 5 – 12 year olds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 Games and exercises selected to meet the developmental stages and challenges at each year level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Start with New Entrants / Year One students – focus on playing together , </a:t>
            </a:r>
            <a:r>
              <a:rPr lang="en-US" dirty="0" err="1" smtClean="0"/>
              <a:t>recognising</a:t>
            </a:r>
            <a:r>
              <a:rPr lang="en-US" dirty="0" smtClean="0"/>
              <a:t> basic emotions – short and sharp activities(5-10 minutes)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Introduce more ‘complex’ concepts as the students progress through school.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A two-day training designed for whole school staff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Fits beautifully with PB4L, </a:t>
            </a:r>
            <a:r>
              <a:rPr lang="en-US" dirty="0" err="1" smtClean="0"/>
              <a:t>Glasser</a:t>
            </a:r>
            <a:r>
              <a:rPr lang="en-US" dirty="0" smtClean="0"/>
              <a:t>, Restorative etc</a:t>
            </a:r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81000" y="4267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training manual</a:t>
            </a:r>
            <a:endParaRPr lang="en-US" dirty="0"/>
          </a:p>
        </p:txBody>
      </p:sp>
      <p:pic>
        <p:nvPicPr>
          <p:cNvPr id="16" name="Picture 15" descr="primarylessonpl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948" y="4724400"/>
            <a:ext cx="2475252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WNZ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RWNZ</Template>
  <TotalTime>55</TotalTime>
  <Words>559</Words>
  <Application>Microsoft Office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RWNZ</vt:lpstr>
      <vt:lpstr>Slide 1</vt:lpstr>
      <vt:lpstr>The Rock and Water Programme: social competency training</vt:lpstr>
      <vt:lpstr>Slide 3</vt:lpstr>
      <vt:lpstr>Slide 4</vt:lpstr>
      <vt:lpstr>Engagement / whakapiri:</vt:lpstr>
      <vt:lpstr>Enlightenment / whakamarama</vt:lpstr>
      <vt:lpstr>Empowerment / whakamana</vt:lpstr>
      <vt:lpstr>What is Rock or Water?</vt:lpstr>
      <vt:lpstr>Rock and Water for Primary and Intermediates   </vt:lpstr>
      <vt:lpstr>Rock and Water for Secondary Schools </vt:lpstr>
      <vt:lpstr>Further information</vt:lpstr>
      <vt:lpstr>Slide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</dc:creator>
  <cp:lastModifiedBy>Microsoft</cp:lastModifiedBy>
  <cp:revision>1</cp:revision>
  <dcterms:created xsi:type="dcterms:W3CDTF">2017-11-28T20:14:52Z</dcterms:created>
  <dcterms:modified xsi:type="dcterms:W3CDTF">2017-11-28T21:10:42Z</dcterms:modified>
</cp:coreProperties>
</file>